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y="5143500" cx="9144000"/>
  <p:notesSz cx="6858000" cy="9144000"/>
  <p:embeddedFontLst>
    <p:embeddedFont>
      <p:font typeface="Franklin Gothic"/>
      <p:bold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1" Type="http://schemas.openxmlformats.org/officeDocument/2006/relationships/font" Target="fonts/FranklinGothic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fa85a2e3b_2_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11fa85a2e3b_2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1fa85a2e3b_2_20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11fa85a2e3b_2_2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1fa85a2e3b_2_2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11fa85a2e3b_2_2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1fa85a2e3b_2_2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11fa85a2e3b_2_2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1fa85a2e3b_2_2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11fa85a2e3b_2_2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1fa85a2e3b_2_2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11fa85a2e3b_2_2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1fa85a2e3b_2_2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11fa85a2e3b_2_2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1fa85a2e3b_2_2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g11fa85a2e3b_2_2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11fa85a2e3b_2_26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1fa85a2e3b_2_2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11fa85a2e3b_2_2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1fa85a2e3b_2_28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11fa85a2e3b_2_2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1fa85a2e3b_2_29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11fa85a2e3b_2_2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fa85a2e3b_2_8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11fa85a2e3b_2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1fa85a2e3b_2_30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g11fa85a2e3b_2_3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1fa85a2e3b_2_3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11fa85a2e3b_2_3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1fa85a2e3b_2_3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g11fa85a2e3b_2_3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1fa85a2e3b_2_3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g11fa85a2e3b_2_3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1fa85a2e3b_2_3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g11fa85a2e3b_2_3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1fa85a2e3b_2_3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g11fa85a2e3b_2_3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1fa85a2e3b_2_3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g11fa85a2e3b_2_3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1fa85a2e3b_2_3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g11fa85a2e3b_2_3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1fa85a2e3b_2_38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g11fa85a2e3b_2_3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1fa85a2e3b_2_39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g11fa85a2e3b_2_3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1fa85a2e3b_2_9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11fa85a2e3b_2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11fa85a2e3b_2_39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g11fa85a2e3b_2_3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1fa85a2e3b_2_40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g11fa85a2e3b_2_4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1fa85a2e3b_2_40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g11fa85a2e3b_2_4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11fa85a2e3b_2_4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g11fa85a2e3b_2_4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1fa85a2e3b_2_4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g11fa85a2e3b_2_4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fa85a2e3b_2_10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11fa85a2e3b_2_1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fa85a2e3b_2_1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11fa85a2e3b_2_1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fa85a2e3b_2_1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11fa85a2e3b_2_1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1fa85a2e3b_2_17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11fa85a2e3b_2_1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1fa85a2e3b_2_18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11fa85a2e3b_2_1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1fa85a2e3b_2_20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11fa85a2e3b_2_2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1.png"/><Relationship Id="rId4" Type="http://schemas.openxmlformats.org/officeDocument/2006/relationships/image" Target="../media/image40.png"/><Relationship Id="rId5" Type="http://schemas.openxmlformats.org/officeDocument/2006/relationships/image" Target="../media/image44.png"/><Relationship Id="rId6" Type="http://schemas.openxmlformats.org/officeDocument/2006/relationships/image" Target="../media/image4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9.png"/><Relationship Id="rId4" Type="http://schemas.openxmlformats.org/officeDocument/2006/relationships/image" Target="../media/image47.png"/><Relationship Id="rId5" Type="http://schemas.openxmlformats.org/officeDocument/2006/relationships/image" Target="../media/image50.png"/><Relationship Id="rId6" Type="http://schemas.openxmlformats.org/officeDocument/2006/relationships/image" Target="../media/image4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9.png"/><Relationship Id="rId4" Type="http://schemas.openxmlformats.org/officeDocument/2006/relationships/image" Target="../media/image51.png"/><Relationship Id="rId5" Type="http://schemas.openxmlformats.org/officeDocument/2006/relationships/image" Target="../media/image4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2.jpg"/><Relationship Id="rId4" Type="http://schemas.openxmlformats.org/officeDocument/2006/relationships/image" Target="../media/image62.jpg"/><Relationship Id="rId5" Type="http://schemas.openxmlformats.org/officeDocument/2006/relationships/image" Target="../media/image5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5.jpg"/><Relationship Id="rId4" Type="http://schemas.openxmlformats.org/officeDocument/2006/relationships/image" Target="../media/image56.jpg"/><Relationship Id="rId5" Type="http://schemas.openxmlformats.org/officeDocument/2006/relationships/image" Target="../media/image5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70.png"/><Relationship Id="rId6" Type="http://schemas.openxmlformats.org/officeDocument/2006/relationships/image" Target="../media/image6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6.png"/><Relationship Id="rId4" Type="http://schemas.openxmlformats.org/officeDocument/2006/relationships/image" Target="../media/image6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8.png"/><Relationship Id="rId7" Type="http://schemas.openxmlformats.org/officeDocument/2006/relationships/image" Target="../media/image17.png"/><Relationship Id="rId8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11" Type="http://schemas.openxmlformats.org/officeDocument/2006/relationships/image" Target="../media/image2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9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9.png"/><Relationship Id="rId8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2" Type="http://schemas.openxmlformats.org/officeDocument/2006/relationships/image" Target="../media/image27.png"/><Relationship Id="rId9" Type="http://schemas.openxmlformats.org/officeDocument/2006/relationships/image" Target="../media/image31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9.png"/><Relationship Id="rId8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8.jpg"/><Relationship Id="rId4" Type="http://schemas.openxmlformats.org/officeDocument/2006/relationships/image" Target="../media/image29.png"/><Relationship Id="rId5" Type="http://schemas.openxmlformats.org/officeDocument/2006/relationships/image" Target="../media/image32.png"/><Relationship Id="rId6" Type="http://schemas.openxmlformats.org/officeDocument/2006/relationships/image" Target="../media/image73.jpg"/><Relationship Id="rId7" Type="http://schemas.openxmlformats.org/officeDocument/2006/relationships/image" Target="../media/image5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D2F3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/>
          <p:nvPr/>
        </p:nvSpPr>
        <p:spPr>
          <a:xfrm>
            <a:off x="3455825" y="1455575"/>
            <a:ext cx="2232349" cy="2232349"/>
          </a:xfrm>
          <a:prstGeom prst="rect">
            <a:avLst/>
          </a:prstGeom>
          <a:solidFill>
            <a:srgbClr val="DDD2F3"/>
          </a:solidFill>
          <a:ln cap="flat" cmpd="sng" w="762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3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GM#2</a:t>
            </a:r>
            <a:endParaRPr sz="1100"/>
          </a:p>
        </p:txBody>
      </p:sp>
      <p:sp>
        <p:nvSpPr>
          <p:cNvPr id="130" name="Google Shape;130;p25"/>
          <p:cNvSpPr/>
          <p:nvPr/>
        </p:nvSpPr>
        <p:spPr>
          <a:xfrm>
            <a:off x="766859" y="4568266"/>
            <a:ext cx="7610281" cy="34289"/>
          </a:xfrm>
          <a:prstGeom prst="rect">
            <a:avLst/>
          </a:prstGeom>
          <a:solidFill>
            <a:srgbClr val="7030A0"/>
          </a:solidFill>
          <a:ln cap="flat" cmpd="sng" w="9525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5"/>
          <p:cNvSpPr txBox="1"/>
          <p:nvPr/>
        </p:nvSpPr>
        <p:spPr>
          <a:xfrm>
            <a:off x="160952" y="4604821"/>
            <a:ext cx="2278117" cy="19620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유티 오스틴 한인 학생회</a:t>
            </a:r>
            <a:endParaRPr b="0" i="0" sz="8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5"/>
          <p:cNvSpPr txBox="1"/>
          <p:nvPr/>
        </p:nvSpPr>
        <p:spPr>
          <a:xfrm>
            <a:off x="6865883" y="4559867"/>
            <a:ext cx="2278117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texasuka.org</a:t>
            </a:r>
            <a:endParaRPr b="0" i="0" sz="11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5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5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D2F3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4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4"/>
          <p:cNvSpPr txBox="1"/>
          <p:nvPr/>
        </p:nvSpPr>
        <p:spPr>
          <a:xfrm>
            <a:off x="636814" y="122200"/>
            <a:ext cx="5100145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Next Workshop</a:t>
            </a:r>
            <a:endParaRPr sz="1100"/>
          </a:p>
        </p:txBody>
      </p:sp>
      <p:sp>
        <p:nvSpPr>
          <p:cNvPr id="272" name="Google Shape;272;p34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4"/>
          <p:cNvSpPr txBox="1"/>
          <p:nvPr/>
        </p:nvSpPr>
        <p:spPr>
          <a:xfrm>
            <a:off x="-135837" y="3510142"/>
            <a:ext cx="4940876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Interview Workshop</a:t>
            </a:r>
            <a:endParaRPr sz="1100"/>
          </a:p>
        </p:txBody>
      </p:sp>
      <p:pic>
        <p:nvPicPr>
          <p:cNvPr descr="Job interview " id="274" name="Google Shape;27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4565" y="1315558"/>
            <a:ext cx="2140073" cy="214007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4"/>
          <p:cNvSpPr txBox="1"/>
          <p:nvPr/>
        </p:nvSpPr>
        <p:spPr>
          <a:xfrm>
            <a:off x="4572000" y="1913878"/>
            <a:ext cx="4045261" cy="13157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When:  2/24 Thursday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Where: Here!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D2F3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5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5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5"/>
          <p:cNvSpPr txBox="1"/>
          <p:nvPr/>
        </p:nvSpPr>
        <p:spPr>
          <a:xfrm>
            <a:off x="636814" y="122200"/>
            <a:ext cx="5100145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Marketing</a:t>
            </a:r>
            <a:endParaRPr sz="1100"/>
          </a:p>
        </p:txBody>
      </p:sp>
      <p:pic>
        <p:nvPicPr>
          <p:cNvPr id="283" name="Google Shape;28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2902" y="1810014"/>
            <a:ext cx="1523472" cy="1523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08394" y="1810014"/>
            <a:ext cx="1523472" cy="1523472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5"/>
          <p:cNvSpPr txBox="1"/>
          <p:nvPr/>
        </p:nvSpPr>
        <p:spPr>
          <a:xfrm>
            <a:off x="1609877" y="3422335"/>
            <a:ext cx="194952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YouTube</a:t>
            </a:r>
            <a:endParaRPr sz="1100"/>
          </a:p>
        </p:txBody>
      </p:sp>
      <p:sp>
        <p:nvSpPr>
          <p:cNvPr id="286" name="Google Shape;286;p35"/>
          <p:cNvSpPr txBox="1"/>
          <p:nvPr/>
        </p:nvSpPr>
        <p:spPr>
          <a:xfrm>
            <a:off x="4995369" y="3422335"/>
            <a:ext cx="194952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Calendar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D2F3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6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6"/>
          <p:cNvSpPr txBox="1"/>
          <p:nvPr/>
        </p:nvSpPr>
        <p:spPr>
          <a:xfrm>
            <a:off x="636814" y="122200"/>
            <a:ext cx="5100145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YouTube</a:t>
            </a:r>
            <a:endParaRPr sz="1100"/>
          </a:p>
        </p:txBody>
      </p:sp>
      <p:pic>
        <p:nvPicPr>
          <p:cNvPr descr="Graphical user interface, application, website&#10;&#10;Description automatically generated" id="294" name="Google Shape;29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3625" y="797556"/>
            <a:ext cx="5743666" cy="3041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74192">
            <a:off x="5996768" y="2432617"/>
            <a:ext cx="1561414" cy="1561414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6"/>
          <p:cNvSpPr txBox="1"/>
          <p:nvPr/>
        </p:nvSpPr>
        <p:spPr>
          <a:xfrm>
            <a:off x="2048150" y="4122406"/>
            <a:ext cx="4414617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 YouTube short is coming to our channel this Friday so please subscribe and watch! 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D2F3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7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37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7"/>
          <p:cNvSpPr txBox="1"/>
          <p:nvPr/>
        </p:nvSpPr>
        <p:spPr>
          <a:xfrm>
            <a:off x="636814" y="122200"/>
            <a:ext cx="5100145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Calendar</a:t>
            </a:r>
            <a:endParaRPr sz="1100"/>
          </a:p>
        </p:txBody>
      </p:sp>
      <p:pic>
        <p:nvPicPr>
          <p:cNvPr id="304" name="Google Shape;30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6518" y="364547"/>
            <a:ext cx="4510696" cy="4449921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7"/>
          <p:cNvSpPr txBox="1"/>
          <p:nvPr/>
        </p:nvSpPr>
        <p:spPr>
          <a:xfrm>
            <a:off x="215176" y="2427951"/>
            <a:ext cx="3181927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Here is our UKA Calendar for February!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D2F3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8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8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6200" y="-300912"/>
            <a:ext cx="6091598" cy="600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D2F3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9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9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9"/>
          <p:cNvSpPr txBox="1"/>
          <p:nvPr/>
        </p:nvSpPr>
        <p:spPr>
          <a:xfrm>
            <a:off x="636814" y="122200"/>
            <a:ext cx="5100145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Finance</a:t>
            </a:r>
            <a:endParaRPr sz="1100"/>
          </a:p>
        </p:txBody>
      </p:sp>
      <p:sp>
        <p:nvSpPr>
          <p:cNvPr id="320" name="Google Shape;320;p39"/>
          <p:cNvSpPr txBox="1"/>
          <p:nvPr/>
        </p:nvSpPr>
        <p:spPr>
          <a:xfrm>
            <a:off x="683104" y="3486131"/>
            <a:ext cx="194952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UKA T-Shirts</a:t>
            </a:r>
            <a:endParaRPr sz="1100"/>
          </a:p>
        </p:txBody>
      </p:sp>
      <p:sp>
        <p:nvSpPr>
          <p:cNvPr id="321" name="Google Shape;321;p39"/>
          <p:cNvSpPr txBox="1"/>
          <p:nvPr/>
        </p:nvSpPr>
        <p:spPr>
          <a:xfrm>
            <a:off x="3432678" y="3486131"/>
            <a:ext cx="194952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Scholarships</a:t>
            </a:r>
            <a:endParaRPr sz="1100"/>
          </a:p>
        </p:txBody>
      </p:sp>
      <p:sp>
        <p:nvSpPr>
          <p:cNvPr id="322" name="Google Shape;322;p39"/>
          <p:cNvSpPr txBox="1"/>
          <p:nvPr/>
        </p:nvSpPr>
        <p:spPr>
          <a:xfrm>
            <a:off x="6182251" y="3486131"/>
            <a:ext cx="194952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Membership Fees</a:t>
            </a:r>
            <a:endParaRPr sz="1100"/>
          </a:p>
        </p:txBody>
      </p:sp>
      <p:pic>
        <p:nvPicPr>
          <p:cNvPr descr="Shape&#10;&#10;Description automatically generated with low confidence" id="323" name="Google Shape;32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148" y="1710037"/>
            <a:ext cx="1254388" cy="12543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 with low confidence" id="324" name="Google Shape;324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7834" y="2290709"/>
            <a:ext cx="1271556" cy="12715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light&#10;&#10;Description automatically generated" id="325" name="Google Shape;325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13436" y="1657369"/>
            <a:ext cx="1788004" cy="1788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326" name="Google Shape;326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16340" y="1710037"/>
            <a:ext cx="1653915" cy="1653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D2F3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0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40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40"/>
          <p:cNvSpPr txBox="1"/>
          <p:nvPr/>
        </p:nvSpPr>
        <p:spPr>
          <a:xfrm>
            <a:off x="636814" y="122200"/>
            <a:ext cx="5100145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UKA T-Shirt</a:t>
            </a:r>
            <a:endParaRPr sz="1100"/>
          </a:p>
        </p:txBody>
      </p:sp>
      <p:pic>
        <p:nvPicPr>
          <p:cNvPr id="335" name="Google Shape;33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814" y="808000"/>
            <a:ext cx="1726303" cy="1807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3117" y="808000"/>
            <a:ext cx="1726303" cy="181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6814" y="2615387"/>
            <a:ext cx="1726303" cy="181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63117" y="2622235"/>
            <a:ext cx="1726303" cy="180751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0"/>
          <p:cNvSpPr txBox="1"/>
          <p:nvPr/>
        </p:nvSpPr>
        <p:spPr>
          <a:xfrm>
            <a:off x="4645445" y="1752295"/>
            <a:ext cx="4572000" cy="260840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100"/>
              <a:buFont typeface="Arial"/>
              <a:buChar char="•"/>
            </a:pPr>
            <a:r>
              <a:rPr lang="en" sz="21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Orders have been placed!</a:t>
            </a:r>
            <a:endParaRPr sz="1100"/>
          </a:p>
          <a:p>
            <a:pPr indent="-1143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21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100"/>
              <a:buFont typeface="Arial"/>
              <a:buChar char="•"/>
            </a:pPr>
            <a:r>
              <a:rPr lang="en" sz="21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Receive them by GM3 or GM4</a:t>
            </a:r>
            <a:endParaRPr sz="1100"/>
          </a:p>
          <a:p>
            <a:pPr indent="-1143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21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100"/>
              <a:buFont typeface="Arial"/>
              <a:buChar char="•"/>
            </a:pPr>
            <a:r>
              <a:rPr lang="en" sz="21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If there is enough stock of shirt available for the second order.</a:t>
            </a:r>
            <a:endParaRPr sz="1100"/>
          </a:p>
          <a:p>
            <a:pPr indent="-1143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21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D2F3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1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41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41"/>
          <p:cNvSpPr txBox="1"/>
          <p:nvPr/>
        </p:nvSpPr>
        <p:spPr>
          <a:xfrm>
            <a:off x="636814" y="122200"/>
            <a:ext cx="5100145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UKA X Grace Realty Scholarship</a:t>
            </a:r>
            <a:endParaRPr sz="1100"/>
          </a:p>
        </p:txBody>
      </p:sp>
      <p:sp>
        <p:nvSpPr>
          <p:cNvPr id="347" name="Google Shape;347;p41"/>
          <p:cNvSpPr txBox="1"/>
          <p:nvPr/>
        </p:nvSpPr>
        <p:spPr>
          <a:xfrm>
            <a:off x="4833917" y="1567629"/>
            <a:ext cx="4130337" cy="20082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Chance to win $500</a:t>
            </a:r>
            <a:endParaRPr sz="1100"/>
          </a:p>
          <a:p>
            <a:pPr indent="-1397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Applications due by 11:59 CT February 18, 2022</a:t>
            </a:r>
            <a:endParaRPr sz="1100"/>
          </a:p>
          <a:p>
            <a:pPr indent="-1397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Only one short essay and short answer required</a:t>
            </a:r>
            <a:endParaRPr sz="1100"/>
          </a:p>
        </p:txBody>
      </p:sp>
      <p:pic>
        <p:nvPicPr>
          <p:cNvPr id="348" name="Google Shape;34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874" y="1375782"/>
            <a:ext cx="3991178" cy="2391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D2F3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2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42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42"/>
          <p:cNvSpPr txBox="1"/>
          <p:nvPr/>
        </p:nvSpPr>
        <p:spPr>
          <a:xfrm>
            <a:off x="636814" y="122200"/>
            <a:ext cx="5100145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Membership Fees</a:t>
            </a:r>
            <a:endParaRPr sz="1100"/>
          </a:p>
        </p:txBody>
      </p:sp>
      <p:sp>
        <p:nvSpPr>
          <p:cNvPr id="356" name="Google Shape;356;p42"/>
          <p:cNvSpPr txBox="1"/>
          <p:nvPr/>
        </p:nvSpPr>
        <p:spPr>
          <a:xfrm>
            <a:off x="4833917" y="1983128"/>
            <a:ext cx="4130337" cy="117724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Only $30 for the Spring Semester!</a:t>
            </a:r>
            <a:endParaRPr sz="1100"/>
          </a:p>
          <a:p>
            <a:pPr indent="-1397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Pay to enjoy all the benefits of UKA!</a:t>
            </a:r>
            <a:endParaRPr sz="1100"/>
          </a:p>
          <a:p>
            <a:pPr indent="-1397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401" y="1364437"/>
            <a:ext cx="3899976" cy="2414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D2F3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3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43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43"/>
          <p:cNvSpPr txBox="1"/>
          <p:nvPr/>
        </p:nvSpPr>
        <p:spPr>
          <a:xfrm>
            <a:off x="636814" y="122200"/>
            <a:ext cx="5100145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Operation</a:t>
            </a:r>
            <a:endParaRPr sz="1100"/>
          </a:p>
        </p:txBody>
      </p:sp>
      <p:pic>
        <p:nvPicPr>
          <p:cNvPr id="365" name="Google Shape;36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264" y="1649559"/>
            <a:ext cx="1523472" cy="1523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25733" y="1649559"/>
            <a:ext cx="1523471" cy="1523471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3"/>
          <p:cNvSpPr/>
          <p:nvPr/>
        </p:nvSpPr>
        <p:spPr>
          <a:xfrm>
            <a:off x="1082160" y="3408941"/>
            <a:ext cx="1548742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UKA Field Trip</a:t>
            </a:r>
            <a:endParaRPr sz="1100"/>
          </a:p>
        </p:txBody>
      </p:sp>
      <p:sp>
        <p:nvSpPr>
          <p:cNvPr id="368" name="Google Shape;368;p43"/>
          <p:cNvSpPr/>
          <p:nvPr/>
        </p:nvSpPr>
        <p:spPr>
          <a:xfrm>
            <a:off x="3960398" y="3407009"/>
            <a:ext cx="1143582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K-Festival</a:t>
            </a:r>
            <a:endParaRPr sz="1100"/>
          </a:p>
        </p:txBody>
      </p:sp>
      <p:sp>
        <p:nvSpPr>
          <p:cNvPr id="369" name="Google Shape;369;p43"/>
          <p:cNvSpPr/>
          <p:nvPr/>
        </p:nvSpPr>
        <p:spPr>
          <a:xfrm>
            <a:off x="6525733" y="3382489"/>
            <a:ext cx="1824057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Fam-Fam Update</a:t>
            </a:r>
            <a:endParaRPr sz="1100"/>
          </a:p>
        </p:txBody>
      </p:sp>
      <p:pic>
        <p:nvPicPr>
          <p:cNvPr id="370" name="Google Shape;370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4796" y="1649559"/>
            <a:ext cx="1523471" cy="1523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D2F3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6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6"/>
          <p:cNvSpPr txBox="1"/>
          <p:nvPr/>
        </p:nvSpPr>
        <p:spPr>
          <a:xfrm>
            <a:off x="636814" y="122200"/>
            <a:ext cx="5100145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Administration</a:t>
            </a:r>
            <a:endParaRPr sz="1100"/>
          </a:p>
        </p:txBody>
      </p:sp>
      <p:pic>
        <p:nvPicPr>
          <p:cNvPr id="142" name="Google Shape;14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3596" y="1728682"/>
            <a:ext cx="1523471" cy="152347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6"/>
          <p:cNvSpPr txBox="1"/>
          <p:nvPr/>
        </p:nvSpPr>
        <p:spPr>
          <a:xfrm>
            <a:off x="1650571" y="3486131"/>
            <a:ext cx="194952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Dongari Updates</a:t>
            </a:r>
            <a:endParaRPr sz="1100"/>
          </a:p>
        </p:txBody>
      </p:sp>
      <p:pic>
        <p:nvPicPr>
          <p:cNvPr id="144" name="Google Shape;14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2344" y="1731842"/>
            <a:ext cx="1586599" cy="158659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/>
          <p:cNvSpPr txBox="1"/>
          <p:nvPr/>
        </p:nvSpPr>
        <p:spPr>
          <a:xfrm>
            <a:off x="5330883" y="3486131"/>
            <a:ext cx="194952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Workshop Plans</a:t>
            </a:r>
            <a:endParaRPr sz="1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D2F3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4"/>
          <p:cNvSpPr/>
          <p:nvPr/>
        </p:nvSpPr>
        <p:spPr>
          <a:xfrm>
            <a:off x="772853" y="2958509"/>
            <a:ext cx="1842092" cy="1451345"/>
          </a:xfrm>
          <a:prstGeom prst="rect">
            <a:avLst/>
          </a:prstGeom>
          <a:solidFill>
            <a:srgbClr val="7030A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44"/>
          <p:cNvSpPr/>
          <p:nvPr/>
        </p:nvSpPr>
        <p:spPr>
          <a:xfrm>
            <a:off x="773519" y="948458"/>
            <a:ext cx="1842092" cy="1842589"/>
          </a:xfrm>
          <a:prstGeom prst="rect">
            <a:avLst/>
          </a:prstGeom>
          <a:solidFill>
            <a:srgbClr val="7030A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44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44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44"/>
          <p:cNvSpPr txBox="1"/>
          <p:nvPr/>
        </p:nvSpPr>
        <p:spPr>
          <a:xfrm>
            <a:off x="636814" y="122200"/>
            <a:ext cx="5100145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UKA Field Trip</a:t>
            </a:r>
            <a:endParaRPr sz="1100"/>
          </a:p>
        </p:txBody>
      </p:sp>
      <p:pic>
        <p:nvPicPr>
          <p:cNvPr descr="The San Antonio River Walk in Texas." id="380" name="Google Shape;38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934" y="1032355"/>
            <a:ext cx="1683931" cy="1683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1934" y="3041592"/>
            <a:ext cx="1702540" cy="1276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8808" y="3122932"/>
            <a:ext cx="1408791" cy="557113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4"/>
          <p:cNvSpPr txBox="1"/>
          <p:nvPr/>
        </p:nvSpPr>
        <p:spPr>
          <a:xfrm>
            <a:off x="3068363" y="1869752"/>
            <a:ext cx="5757229" cy="173124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Date: 2/12 – 2/13</a:t>
            </a:r>
            <a:endParaRPr sz="1100"/>
          </a:p>
          <a:p>
            <a:pPr indent="-1397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Plans</a:t>
            </a:r>
            <a:endParaRPr sz="1100"/>
          </a:p>
          <a:p>
            <a:pPr indent="-254000" lvl="1" marL="59690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First day: Downtown/Riverwalk</a:t>
            </a:r>
            <a:endParaRPr sz="1100"/>
          </a:p>
          <a:p>
            <a:pPr indent="-254000" lvl="1" marL="59690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Second day: Six Flags Fiesta Texas</a:t>
            </a:r>
            <a:endParaRPr sz="1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D2F3"/>
        </a:soli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5"/>
          <p:cNvSpPr/>
          <p:nvPr/>
        </p:nvSpPr>
        <p:spPr>
          <a:xfrm>
            <a:off x="772853" y="2958509"/>
            <a:ext cx="1842092" cy="1451345"/>
          </a:xfrm>
          <a:prstGeom prst="rect">
            <a:avLst/>
          </a:prstGeom>
          <a:solidFill>
            <a:srgbClr val="7030A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45"/>
          <p:cNvSpPr/>
          <p:nvPr/>
        </p:nvSpPr>
        <p:spPr>
          <a:xfrm>
            <a:off x="773519" y="948458"/>
            <a:ext cx="1842092" cy="1842589"/>
          </a:xfrm>
          <a:prstGeom prst="rect">
            <a:avLst/>
          </a:prstGeom>
          <a:solidFill>
            <a:srgbClr val="7030A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45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45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45"/>
          <p:cNvSpPr txBox="1"/>
          <p:nvPr/>
        </p:nvSpPr>
        <p:spPr>
          <a:xfrm>
            <a:off x="636814" y="122200"/>
            <a:ext cx="5100145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UKA Field Trip</a:t>
            </a:r>
            <a:endParaRPr sz="1100"/>
          </a:p>
        </p:txBody>
      </p:sp>
      <p:pic>
        <p:nvPicPr>
          <p:cNvPr descr="The San Antonio River Walk in Texas." id="393" name="Google Shape;39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934" y="1032355"/>
            <a:ext cx="1683931" cy="1683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1934" y="3041592"/>
            <a:ext cx="1702540" cy="1276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8808" y="3122932"/>
            <a:ext cx="1408791" cy="557113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45"/>
          <p:cNvSpPr txBox="1"/>
          <p:nvPr/>
        </p:nvSpPr>
        <p:spPr>
          <a:xfrm>
            <a:off x="3068363" y="1869752"/>
            <a:ext cx="5757229" cy="22852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No dues, but you will be accountable for your own spending during the trip.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Hotel rooms are provided.</a:t>
            </a:r>
            <a:endParaRPr sz="1100"/>
          </a:p>
          <a:p>
            <a:pPr indent="-1397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Char char="•"/>
            </a:pPr>
            <a:r>
              <a:rPr lang="en" sz="1800" u="sng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Incentives for drivers: </a:t>
            </a:r>
            <a:endParaRPr sz="1100"/>
          </a:p>
          <a:p>
            <a:pPr indent="-254000" lvl="1" marL="59690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Money for gas</a:t>
            </a:r>
            <a:endParaRPr sz="1100"/>
          </a:p>
          <a:p>
            <a:pPr indent="-254000" lvl="1" marL="59690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Free dinner</a:t>
            </a:r>
            <a:endParaRPr sz="11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D2F3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6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46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46"/>
          <p:cNvSpPr txBox="1"/>
          <p:nvPr/>
        </p:nvSpPr>
        <p:spPr>
          <a:xfrm>
            <a:off x="636814" y="122200"/>
            <a:ext cx="5100145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UKA Field Trip</a:t>
            </a:r>
            <a:endParaRPr sz="1100"/>
          </a:p>
        </p:txBody>
      </p:sp>
      <p:sp>
        <p:nvSpPr>
          <p:cNvPr id="404" name="Google Shape;404;p46"/>
          <p:cNvSpPr txBox="1"/>
          <p:nvPr/>
        </p:nvSpPr>
        <p:spPr>
          <a:xfrm>
            <a:off x="4120987" y="1983128"/>
            <a:ext cx="4188358" cy="117724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&lt;Sign Up&gt;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Submit the Google Form by </a:t>
            </a:r>
            <a:r>
              <a:rPr b="1" lang="en" sz="1800" u="sng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2/10</a:t>
            </a: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(Find through Instagram/Group Chat)</a:t>
            </a:r>
            <a:endParaRPr sz="1100"/>
          </a:p>
        </p:txBody>
      </p:sp>
      <p:pic>
        <p:nvPicPr>
          <p:cNvPr descr="Qr code&#10;&#10;Description automatically generated" id="405" name="Google Shape;40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657" y="1201587"/>
            <a:ext cx="3069064" cy="3069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D2F3"/>
        </a:soli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7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47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47"/>
          <p:cNvSpPr txBox="1"/>
          <p:nvPr/>
        </p:nvSpPr>
        <p:spPr>
          <a:xfrm>
            <a:off x="636814" y="122200"/>
            <a:ext cx="5100145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K-Festival</a:t>
            </a:r>
            <a:endParaRPr sz="1100"/>
          </a:p>
        </p:txBody>
      </p:sp>
      <p:sp>
        <p:nvSpPr>
          <p:cNvPr id="413" name="Google Shape;413;p47"/>
          <p:cNvSpPr/>
          <p:nvPr/>
        </p:nvSpPr>
        <p:spPr>
          <a:xfrm>
            <a:off x="1562986" y="3791135"/>
            <a:ext cx="5637914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1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If you have any performance/activity suggestions, please let us know!</a:t>
            </a:r>
            <a:endParaRPr sz="1100"/>
          </a:p>
        </p:txBody>
      </p:sp>
      <p:pic>
        <p:nvPicPr>
          <p:cNvPr id="414" name="Google Shape;41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430774">
            <a:off x="2823880" y="815378"/>
            <a:ext cx="1425808" cy="1425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55794">
            <a:off x="5620106" y="2375876"/>
            <a:ext cx="1081415" cy="108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11227" y="2747012"/>
            <a:ext cx="970717" cy="970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57774" y="2237714"/>
            <a:ext cx="1480015" cy="1480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D2F3"/>
        </a:soli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8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48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48"/>
          <p:cNvSpPr txBox="1"/>
          <p:nvPr/>
        </p:nvSpPr>
        <p:spPr>
          <a:xfrm>
            <a:off x="636814" y="122200"/>
            <a:ext cx="5100145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Fam-Fam Update</a:t>
            </a:r>
            <a:endParaRPr sz="1100"/>
          </a:p>
        </p:txBody>
      </p:sp>
      <p:sp>
        <p:nvSpPr>
          <p:cNvPr id="425" name="Google Shape;425;p48"/>
          <p:cNvSpPr/>
          <p:nvPr/>
        </p:nvSpPr>
        <p:spPr>
          <a:xfrm>
            <a:off x="3601779" y="2121626"/>
            <a:ext cx="4572000" cy="117724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New Fam-Fams have been finalized!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Let us know if you want to join one</a:t>
            </a:r>
            <a:endParaRPr sz="1100"/>
          </a:p>
        </p:txBody>
      </p:sp>
      <p:pic>
        <p:nvPicPr>
          <p:cNvPr id="426" name="Google Shape;42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21" y="1525477"/>
            <a:ext cx="2369542" cy="2369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D2F3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9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49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49"/>
          <p:cNvSpPr txBox="1"/>
          <p:nvPr/>
        </p:nvSpPr>
        <p:spPr>
          <a:xfrm>
            <a:off x="636814" y="122200"/>
            <a:ext cx="5100145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Informatics</a:t>
            </a:r>
            <a:endParaRPr sz="1100"/>
          </a:p>
        </p:txBody>
      </p:sp>
      <p:pic>
        <p:nvPicPr>
          <p:cNvPr id="434" name="Google Shape;43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5252" y="1775920"/>
            <a:ext cx="1591660" cy="1591661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49"/>
          <p:cNvSpPr txBox="1"/>
          <p:nvPr/>
        </p:nvSpPr>
        <p:spPr>
          <a:xfrm>
            <a:off x="1356485" y="3492062"/>
            <a:ext cx="2609194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UT Bamboo</a:t>
            </a:r>
            <a:endParaRPr sz="1100"/>
          </a:p>
        </p:txBody>
      </p:sp>
      <p:pic>
        <p:nvPicPr>
          <p:cNvPr descr="Youtube " id="436" name="Google Shape;436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7090" y="1775920"/>
            <a:ext cx="1591660" cy="1591661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49"/>
          <p:cNvSpPr txBox="1"/>
          <p:nvPr/>
        </p:nvSpPr>
        <p:spPr>
          <a:xfrm>
            <a:off x="5178323" y="3492062"/>
            <a:ext cx="2609194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YouTube</a:t>
            </a:r>
            <a:endParaRPr sz="11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D2F3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0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50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50"/>
          <p:cNvSpPr txBox="1"/>
          <p:nvPr/>
        </p:nvSpPr>
        <p:spPr>
          <a:xfrm>
            <a:off x="636814" y="122200"/>
            <a:ext cx="5100145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UT Bamboo</a:t>
            </a:r>
            <a:endParaRPr sz="1100"/>
          </a:p>
        </p:txBody>
      </p:sp>
      <p:sp>
        <p:nvSpPr>
          <p:cNvPr id="445" name="Google Shape;445;p50"/>
          <p:cNvSpPr txBox="1"/>
          <p:nvPr/>
        </p:nvSpPr>
        <p:spPr>
          <a:xfrm>
            <a:off x="2929571" y="3847868"/>
            <a:ext cx="3284859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We made an Instagram account!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@ut_bamboo</a:t>
            </a:r>
            <a:endParaRPr sz="1100"/>
          </a:p>
        </p:txBody>
      </p:sp>
      <p:pic>
        <p:nvPicPr>
          <p:cNvPr id="446" name="Google Shape;44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6279" y="1536520"/>
            <a:ext cx="5371442" cy="205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589750">
            <a:off x="1922071" y="897507"/>
            <a:ext cx="5334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50"/>
          <p:cNvSpPr txBox="1"/>
          <p:nvPr/>
        </p:nvSpPr>
        <p:spPr>
          <a:xfrm rot="-1589460">
            <a:off x="951308" y="1438818"/>
            <a:ext cx="2361574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Please Follow!!!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D2F3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1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51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51"/>
          <p:cNvSpPr txBox="1"/>
          <p:nvPr/>
        </p:nvSpPr>
        <p:spPr>
          <a:xfrm>
            <a:off x="636814" y="122200"/>
            <a:ext cx="5100145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YouTube</a:t>
            </a:r>
            <a:endParaRPr sz="1100"/>
          </a:p>
        </p:txBody>
      </p:sp>
      <p:pic>
        <p:nvPicPr>
          <p:cNvPr id="456" name="Google Shape;456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5998" y="1615630"/>
            <a:ext cx="3912004" cy="21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outube " id="457" name="Google Shape;457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2885" y="819799"/>
            <a:ext cx="1591661" cy="1591661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51"/>
          <p:cNvSpPr txBox="1"/>
          <p:nvPr/>
        </p:nvSpPr>
        <p:spPr>
          <a:xfrm>
            <a:off x="2836184" y="3904941"/>
            <a:ext cx="3471633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Dorm Tour </a:t>
            </a: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Video Coming Soon!</a:t>
            </a:r>
            <a:endParaRPr sz="1100"/>
          </a:p>
        </p:txBody>
      </p:sp>
      <p:sp>
        <p:nvSpPr>
          <p:cNvPr id="459" name="Google Shape;459;p51"/>
          <p:cNvSpPr txBox="1"/>
          <p:nvPr/>
        </p:nvSpPr>
        <p:spPr>
          <a:xfrm>
            <a:off x="2836183" y="1192813"/>
            <a:ext cx="3471633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UKA TV</a:t>
            </a:r>
            <a:endParaRPr sz="18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030A0"/>
        </a:solid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2"/>
          <p:cNvSpPr/>
          <p:nvPr/>
        </p:nvSpPr>
        <p:spPr>
          <a:xfrm rot="5400000">
            <a:off x="3136036" y="2253818"/>
            <a:ext cx="636815" cy="636815"/>
          </a:xfrm>
          <a:prstGeom prst="rtTriangle">
            <a:avLst/>
          </a:prstGeom>
          <a:solidFill>
            <a:srgbClr val="DDD2F3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52"/>
          <p:cNvSpPr/>
          <p:nvPr/>
        </p:nvSpPr>
        <p:spPr>
          <a:xfrm rot="-5400000">
            <a:off x="5371151" y="2253343"/>
            <a:ext cx="636815" cy="636814"/>
          </a:xfrm>
          <a:prstGeom prst="rtTriangle">
            <a:avLst/>
          </a:prstGeom>
          <a:solidFill>
            <a:srgbClr val="DDD2F3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52"/>
          <p:cNvSpPr txBox="1"/>
          <p:nvPr/>
        </p:nvSpPr>
        <p:spPr>
          <a:xfrm>
            <a:off x="3584280" y="2329375"/>
            <a:ext cx="1967593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DDD2F3"/>
                </a:solidFill>
                <a:latin typeface="Arial"/>
                <a:ea typeface="Arial"/>
                <a:cs typeface="Arial"/>
                <a:sym typeface="Arial"/>
              </a:rPr>
              <a:t>Dongari Fair</a:t>
            </a:r>
            <a:endParaRPr sz="11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030A0"/>
        </a:soli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3"/>
          <p:cNvSpPr/>
          <p:nvPr/>
        </p:nvSpPr>
        <p:spPr>
          <a:xfrm rot="5400000">
            <a:off x="3345974" y="2253818"/>
            <a:ext cx="636815" cy="636815"/>
          </a:xfrm>
          <a:prstGeom prst="rtTriangle">
            <a:avLst/>
          </a:prstGeom>
          <a:solidFill>
            <a:srgbClr val="DDD2F3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53"/>
          <p:cNvSpPr/>
          <p:nvPr/>
        </p:nvSpPr>
        <p:spPr>
          <a:xfrm rot="-5400000">
            <a:off x="5161213" y="2253343"/>
            <a:ext cx="636815" cy="636815"/>
          </a:xfrm>
          <a:prstGeom prst="rtTriangle">
            <a:avLst/>
          </a:prstGeom>
          <a:solidFill>
            <a:srgbClr val="DDD2F3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53"/>
          <p:cNvSpPr txBox="1"/>
          <p:nvPr/>
        </p:nvSpPr>
        <p:spPr>
          <a:xfrm>
            <a:off x="3584280" y="2329375"/>
            <a:ext cx="1967593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DDD2F3"/>
                </a:solidFill>
                <a:latin typeface="Arial"/>
                <a:ea typeface="Arial"/>
                <a:cs typeface="Arial"/>
                <a:sym typeface="Arial"/>
              </a:rPr>
              <a:t>Basketball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D2F3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636814" y="122200"/>
            <a:ext cx="5100145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Dongari Updates</a:t>
            </a:r>
            <a:endParaRPr sz="1100"/>
          </a:p>
        </p:txBody>
      </p:sp>
      <p:sp>
        <p:nvSpPr>
          <p:cNvPr id="152" name="Google Shape;152;p27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inning table free icon" id="153" name="Google Shape;15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023" y="2639378"/>
            <a:ext cx="1960699" cy="1960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농구 무료 아이콘 의 780 Free Vector Emoji" id="154" name="Google Shape;15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9480" y="1502572"/>
            <a:ext cx="903892" cy="9038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배구 컴퓨터 아이콘, 배구, 경기, 스포츠, 배구 png | PNGWing" id="155" name="Google Shape;155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0731" y="1610030"/>
            <a:ext cx="829273" cy="829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주식 - 무료 비즈니스 및 금융개 아이콘" id="156" name="Google Shape;156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2814" y="2044551"/>
            <a:ext cx="1189653" cy="11896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nnis - Free sports and competition icons" id="157" name="Google Shape;157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26462" y="2085035"/>
            <a:ext cx="953215" cy="953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컴퓨터 게임 - 무료 과학 기술개 아이콘" id="158" name="Google Shape;158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03986" y="1998761"/>
            <a:ext cx="1048322" cy="1048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nd free icon" id="159" name="Google Shape;159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75415" y="132507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7"/>
          <p:cNvSpPr txBox="1"/>
          <p:nvPr/>
        </p:nvSpPr>
        <p:spPr>
          <a:xfrm>
            <a:off x="3734212" y="1608269"/>
            <a:ext cx="4868800" cy="20082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We are going to hold </a:t>
            </a:r>
            <a:r>
              <a:rPr b="1"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Dongari Fair </a:t>
            </a: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today!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Good looking </a:t>
            </a:r>
            <a:r>
              <a:rPr b="1"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leaders</a:t>
            </a: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are waiting for you to come to their tabling and talk about their plan for this semester!</a:t>
            </a:r>
            <a:endParaRPr sz="11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030A0"/>
        </a:soli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4"/>
          <p:cNvSpPr/>
          <p:nvPr/>
        </p:nvSpPr>
        <p:spPr>
          <a:xfrm rot="5400000">
            <a:off x="3352973" y="2253818"/>
            <a:ext cx="636815" cy="636814"/>
          </a:xfrm>
          <a:prstGeom prst="rtTriangle">
            <a:avLst/>
          </a:prstGeom>
          <a:solidFill>
            <a:srgbClr val="DDD2F3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54"/>
          <p:cNvSpPr/>
          <p:nvPr/>
        </p:nvSpPr>
        <p:spPr>
          <a:xfrm rot="-5400000">
            <a:off x="5154215" y="2253343"/>
            <a:ext cx="636815" cy="636815"/>
          </a:xfrm>
          <a:prstGeom prst="rtTriangle">
            <a:avLst/>
          </a:prstGeom>
          <a:solidFill>
            <a:srgbClr val="DDD2F3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54"/>
          <p:cNvSpPr txBox="1"/>
          <p:nvPr/>
        </p:nvSpPr>
        <p:spPr>
          <a:xfrm>
            <a:off x="3584280" y="2329375"/>
            <a:ext cx="1967593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DDD2F3"/>
                </a:solidFill>
                <a:latin typeface="Arial"/>
                <a:ea typeface="Arial"/>
                <a:cs typeface="Arial"/>
                <a:sym typeface="Arial"/>
              </a:rPr>
              <a:t>Volleyball</a:t>
            </a:r>
            <a:endParaRPr sz="11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030A0"/>
        </a:solidFill>
      </p:bgPr>
    </p:bg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5"/>
          <p:cNvSpPr/>
          <p:nvPr/>
        </p:nvSpPr>
        <p:spPr>
          <a:xfrm rot="5400000">
            <a:off x="3592128" y="2253818"/>
            <a:ext cx="636815" cy="636815"/>
          </a:xfrm>
          <a:prstGeom prst="rtTriangle">
            <a:avLst/>
          </a:prstGeom>
          <a:solidFill>
            <a:srgbClr val="DDD2F3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55"/>
          <p:cNvSpPr/>
          <p:nvPr/>
        </p:nvSpPr>
        <p:spPr>
          <a:xfrm rot="-5400000">
            <a:off x="4915058" y="2253818"/>
            <a:ext cx="636815" cy="636815"/>
          </a:xfrm>
          <a:prstGeom prst="rtTriangle">
            <a:avLst/>
          </a:prstGeom>
          <a:solidFill>
            <a:srgbClr val="DDD2F3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55"/>
          <p:cNvSpPr txBox="1"/>
          <p:nvPr/>
        </p:nvSpPr>
        <p:spPr>
          <a:xfrm>
            <a:off x="3584280" y="2329375"/>
            <a:ext cx="1967593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DDD2F3"/>
                </a:solidFill>
                <a:latin typeface="Arial"/>
                <a:ea typeface="Arial"/>
                <a:cs typeface="Arial"/>
                <a:sym typeface="Arial"/>
              </a:rPr>
              <a:t>Band</a:t>
            </a:r>
            <a:endParaRPr sz="11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030A0"/>
        </a:soli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6"/>
          <p:cNvSpPr/>
          <p:nvPr/>
        </p:nvSpPr>
        <p:spPr>
          <a:xfrm rot="5400000">
            <a:off x="3494157" y="2253818"/>
            <a:ext cx="636815" cy="636814"/>
          </a:xfrm>
          <a:prstGeom prst="rtTriangle">
            <a:avLst/>
          </a:prstGeom>
          <a:solidFill>
            <a:srgbClr val="DDD2F3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56"/>
          <p:cNvSpPr/>
          <p:nvPr/>
        </p:nvSpPr>
        <p:spPr>
          <a:xfrm rot="-5400000">
            <a:off x="5013030" y="2253818"/>
            <a:ext cx="636815" cy="636814"/>
          </a:xfrm>
          <a:prstGeom prst="rtTriangle">
            <a:avLst/>
          </a:prstGeom>
          <a:solidFill>
            <a:srgbClr val="DDD2F3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56"/>
          <p:cNvSpPr txBox="1"/>
          <p:nvPr/>
        </p:nvSpPr>
        <p:spPr>
          <a:xfrm>
            <a:off x="2949957" y="2329375"/>
            <a:ext cx="3138269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DDD2F3"/>
                </a:solidFill>
                <a:latin typeface="Arial"/>
                <a:ea typeface="Arial"/>
                <a:cs typeface="Arial"/>
                <a:sym typeface="Arial"/>
              </a:rPr>
              <a:t>Gaming</a:t>
            </a:r>
            <a:endParaRPr sz="11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030A0"/>
        </a:solidFill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7"/>
          <p:cNvSpPr/>
          <p:nvPr/>
        </p:nvSpPr>
        <p:spPr>
          <a:xfrm rot="5400000">
            <a:off x="2794361" y="2253818"/>
            <a:ext cx="636815" cy="636815"/>
          </a:xfrm>
          <a:prstGeom prst="rtTriangle">
            <a:avLst/>
          </a:prstGeom>
          <a:solidFill>
            <a:srgbClr val="DDD2F3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57"/>
          <p:cNvSpPr/>
          <p:nvPr/>
        </p:nvSpPr>
        <p:spPr>
          <a:xfrm rot="-5400000">
            <a:off x="5712825" y="2253818"/>
            <a:ext cx="636815" cy="636815"/>
          </a:xfrm>
          <a:prstGeom prst="rtTriangle">
            <a:avLst/>
          </a:prstGeom>
          <a:solidFill>
            <a:srgbClr val="DDD2F3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57"/>
          <p:cNvSpPr txBox="1"/>
          <p:nvPr/>
        </p:nvSpPr>
        <p:spPr>
          <a:xfrm>
            <a:off x="2998943" y="2329375"/>
            <a:ext cx="3138269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DDD2F3"/>
                </a:solidFill>
                <a:latin typeface="Arial"/>
                <a:ea typeface="Arial"/>
                <a:cs typeface="Arial"/>
                <a:sym typeface="Arial"/>
              </a:rPr>
              <a:t>Stock Discussion</a:t>
            </a:r>
            <a:endParaRPr sz="11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030A0"/>
        </a:solid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8"/>
          <p:cNvSpPr/>
          <p:nvPr/>
        </p:nvSpPr>
        <p:spPr>
          <a:xfrm rot="5400000">
            <a:off x="3578132" y="2253818"/>
            <a:ext cx="636815" cy="636815"/>
          </a:xfrm>
          <a:prstGeom prst="rtTriangle">
            <a:avLst/>
          </a:prstGeom>
          <a:solidFill>
            <a:srgbClr val="DDD2F3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58"/>
          <p:cNvSpPr/>
          <p:nvPr/>
        </p:nvSpPr>
        <p:spPr>
          <a:xfrm rot="-5400000">
            <a:off x="4929055" y="2253818"/>
            <a:ext cx="636815" cy="636815"/>
          </a:xfrm>
          <a:prstGeom prst="rtTriangle">
            <a:avLst/>
          </a:prstGeom>
          <a:solidFill>
            <a:srgbClr val="DDD2F3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58"/>
          <p:cNvSpPr txBox="1"/>
          <p:nvPr/>
        </p:nvSpPr>
        <p:spPr>
          <a:xfrm>
            <a:off x="2998943" y="2329375"/>
            <a:ext cx="3138269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DDD2F3"/>
                </a:solidFill>
                <a:latin typeface="Arial"/>
                <a:ea typeface="Arial"/>
                <a:cs typeface="Arial"/>
                <a:sym typeface="Arial"/>
              </a:rPr>
              <a:t>Tennis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D2F3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8"/>
          <p:cNvSpPr txBox="1"/>
          <p:nvPr/>
        </p:nvSpPr>
        <p:spPr>
          <a:xfrm>
            <a:off x="636814" y="122200"/>
            <a:ext cx="5100145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Existing Dongaries</a:t>
            </a:r>
            <a:endParaRPr sz="21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8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8" name="Google Shape;168;p28"/>
          <p:cNvGrpSpPr/>
          <p:nvPr/>
        </p:nvGrpSpPr>
        <p:grpSpPr>
          <a:xfrm>
            <a:off x="1111009" y="1163814"/>
            <a:ext cx="6618891" cy="3190682"/>
            <a:chOff x="2106808" y="1656687"/>
            <a:chExt cx="7862150" cy="3790004"/>
          </a:xfrm>
        </p:grpSpPr>
        <p:pic>
          <p:nvPicPr>
            <p:cNvPr descr="농구 무료 아이콘 의 780 Free Vector Emoji" id="169" name="Google Shape;169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40116" y="1656687"/>
              <a:ext cx="1205189" cy="12051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배구 컴퓨터 아이콘, 배구, 경기, 스포츠, 배구 png | PNGWing" id="170" name="Google Shape;170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543151" y="1744300"/>
              <a:ext cx="1105697" cy="11056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주식 - 무료 비즈니스 및 금융개 아이콘" id="171" name="Google Shape;171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48388" y="3515368"/>
              <a:ext cx="1586204" cy="15862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ennis - Free sports and competition icons" id="172" name="Google Shape;172;p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60522" y="3671666"/>
              <a:ext cx="1270954" cy="1270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컴퓨터 게임 - 무료 과학 기술개 아이콘" id="173" name="Google Shape;173;p2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571196" y="3608262"/>
              <a:ext cx="1397762" cy="1397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Google Shape;174;p28"/>
            <p:cNvSpPr txBox="1"/>
            <p:nvPr/>
          </p:nvSpPr>
          <p:spPr>
            <a:xfrm>
              <a:off x="2477590" y="2959008"/>
              <a:ext cx="1130238" cy="3290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Basketball</a:t>
              </a:r>
              <a:endParaRPr sz="1100"/>
            </a:p>
          </p:txBody>
        </p:sp>
        <p:sp>
          <p:nvSpPr>
            <p:cNvPr id="175" name="Google Shape;175;p28"/>
            <p:cNvSpPr txBox="1"/>
            <p:nvPr/>
          </p:nvSpPr>
          <p:spPr>
            <a:xfrm>
              <a:off x="5522797" y="2953653"/>
              <a:ext cx="11464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Volleyball</a:t>
              </a:r>
              <a:endParaRPr sz="1100"/>
            </a:p>
          </p:txBody>
        </p:sp>
        <p:sp>
          <p:nvSpPr>
            <p:cNvPr id="176" name="Google Shape;176;p28"/>
            <p:cNvSpPr txBox="1"/>
            <p:nvPr/>
          </p:nvSpPr>
          <p:spPr>
            <a:xfrm>
              <a:off x="2106808" y="5077359"/>
              <a:ext cx="191661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Stock Discussion</a:t>
              </a:r>
              <a:endParaRPr sz="1100"/>
            </a:p>
          </p:txBody>
        </p:sp>
        <p:sp>
          <p:nvSpPr>
            <p:cNvPr id="177" name="Google Shape;177;p28"/>
            <p:cNvSpPr txBox="1"/>
            <p:nvPr/>
          </p:nvSpPr>
          <p:spPr>
            <a:xfrm>
              <a:off x="5680212" y="5077359"/>
              <a:ext cx="8315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Tennis</a:t>
              </a:r>
              <a:endParaRPr sz="1100"/>
            </a:p>
          </p:txBody>
        </p:sp>
        <p:sp>
          <p:nvSpPr>
            <p:cNvPr id="178" name="Google Shape;178;p28"/>
            <p:cNvSpPr txBox="1"/>
            <p:nvPr/>
          </p:nvSpPr>
          <p:spPr>
            <a:xfrm>
              <a:off x="8751700" y="5077359"/>
              <a:ext cx="9637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Gaming</a:t>
              </a:r>
              <a:endParaRPr sz="1100"/>
            </a:p>
          </p:txBody>
        </p:sp>
        <p:pic>
          <p:nvPicPr>
            <p:cNvPr descr="Band free icon" id="179" name="Google Shape;179;p2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644015" y="1716219"/>
              <a:ext cx="1219200" cy="1219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28"/>
            <p:cNvSpPr txBox="1"/>
            <p:nvPr/>
          </p:nvSpPr>
          <p:spPr>
            <a:xfrm>
              <a:off x="8897588" y="2953653"/>
              <a:ext cx="71205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Band</a:t>
              </a:r>
              <a:endParaRPr sz="1100"/>
            </a:p>
          </p:txBody>
        </p:sp>
      </p:grpSp>
      <p:grpSp>
        <p:nvGrpSpPr>
          <p:cNvPr id="181" name="Google Shape;181;p28"/>
          <p:cNvGrpSpPr/>
          <p:nvPr/>
        </p:nvGrpSpPr>
        <p:grpSpPr>
          <a:xfrm>
            <a:off x="2193174" y="-4035616"/>
            <a:ext cx="4757652" cy="3919872"/>
            <a:chOff x="2596636" y="1094381"/>
            <a:chExt cx="6343536" cy="5226496"/>
          </a:xfrm>
        </p:grpSpPr>
        <p:grpSp>
          <p:nvGrpSpPr>
            <p:cNvPr id="182" name="Google Shape;182;p28"/>
            <p:cNvGrpSpPr/>
            <p:nvPr/>
          </p:nvGrpSpPr>
          <p:grpSpPr>
            <a:xfrm>
              <a:off x="2742477" y="1094381"/>
              <a:ext cx="6197695" cy="4752079"/>
              <a:chOff x="2742477" y="1121304"/>
              <a:chExt cx="6197695" cy="4752079"/>
            </a:xfrm>
          </p:grpSpPr>
          <p:pic>
            <p:nvPicPr>
              <p:cNvPr descr="Table tennis " id="183" name="Google Shape;183;p28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2742477" y="1287820"/>
                <a:ext cx="1780499" cy="17804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Book " id="184" name="Google Shape;184;p28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7159674" y="1121304"/>
                <a:ext cx="1780498" cy="178049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Training " id="185" name="Google Shape;185;p28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2742477" y="4092886"/>
                <a:ext cx="1780497" cy="17804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Board game " id="186" name="Google Shape;186;p28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7159675" y="4092886"/>
                <a:ext cx="1780497" cy="178049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7" name="Google Shape;187;p28"/>
            <p:cNvSpPr txBox="1"/>
            <p:nvPr/>
          </p:nvSpPr>
          <p:spPr>
            <a:xfrm>
              <a:off x="2797750" y="3122470"/>
              <a:ext cx="14235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Table Tennis</a:t>
              </a:r>
              <a:endParaRPr sz="1100"/>
            </a:p>
          </p:txBody>
        </p:sp>
        <p:sp>
          <p:nvSpPr>
            <p:cNvPr id="188" name="Google Shape;188;p28"/>
            <p:cNvSpPr txBox="1"/>
            <p:nvPr/>
          </p:nvSpPr>
          <p:spPr>
            <a:xfrm>
              <a:off x="7439820" y="3122470"/>
              <a:ext cx="12202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Book Club</a:t>
              </a:r>
              <a:endParaRPr sz="1100"/>
            </a:p>
          </p:txBody>
        </p:sp>
        <p:sp>
          <p:nvSpPr>
            <p:cNvPr id="189" name="Google Shape;189;p28"/>
            <p:cNvSpPr txBox="1"/>
            <p:nvPr/>
          </p:nvSpPr>
          <p:spPr>
            <a:xfrm>
              <a:off x="2596636" y="5951545"/>
              <a:ext cx="18258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Weight Training</a:t>
              </a:r>
              <a:endParaRPr sz="1100"/>
            </a:p>
          </p:txBody>
        </p:sp>
        <p:sp>
          <p:nvSpPr>
            <p:cNvPr id="190" name="Google Shape;190;p28"/>
            <p:cNvSpPr txBox="1"/>
            <p:nvPr/>
          </p:nvSpPr>
          <p:spPr>
            <a:xfrm>
              <a:off x="7333220" y="5951545"/>
              <a:ext cx="14334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Board Game</a:t>
              </a:r>
              <a:endParaRPr sz="110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D2F3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9"/>
          <p:cNvSpPr txBox="1"/>
          <p:nvPr/>
        </p:nvSpPr>
        <p:spPr>
          <a:xfrm>
            <a:off x="636814" y="122200"/>
            <a:ext cx="5100145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New Dongaries</a:t>
            </a:r>
            <a:endParaRPr sz="21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9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" name="Google Shape;198;p29"/>
          <p:cNvGrpSpPr/>
          <p:nvPr/>
        </p:nvGrpSpPr>
        <p:grpSpPr>
          <a:xfrm>
            <a:off x="1111009" y="5173463"/>
            <a:ext cx="6618891" cy="3190682"/>
            <a:chOff x="2106808" y="1656687"/>
            <a:chExt cx="7862150" cy="3790004"/>
          </a:xfrm>
        </p:grpSpPr>
        <p:pic>
          <p:nvPicPr>
            <p:cNvPr descr="농구 무료 아이콘 의 780 Free Vector Emoji" id="199" name="Google Shape;199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40116" y="1656687"/>
              <a:ext cx="1205189" cy="12051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배구 컴퓨터 아이콘, 배구, 경기, 스포츠, 배구 png | PNGWing" id="200" name="Google Shape;200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543151" y="1744300"/>
              <a:ext cx="1105697" cy="11056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주식 - 무료 비즈니스 및 금융개 아이콘" id="201" name="Google Shape;201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48388" y="3515368"/>
              <a:ext cx="1586204" cy="15862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ennis - Free sports and competition icons" id="202" name="Google Shape;202;p2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60522" y="3671666"/>
              <a:ext cx="1270954" cy="1270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컴퓨터 게임 - 무료 과학 기술개 아이콘" id="203" name="Google Shape;203;p2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571196" y="3608262"/>
              <a:ext cx="1397762" cy="1397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Google Shape;204;p29"/>
            <p:cNvSpPr txBox="1"/>
            <p:nvPr/>
          </p:nvSpPr>
          <p:spPr>
            <a:xfrm>
              <a:off x="2408369" y="2959008"/>
              <a:ext cx="12686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Basketball</a:t>
              </a:r>
              <a:endParaRPr sz="1100"/>
            </a:p>
          </p:txBody>
        </p:sp>
        <p:sp>
          <p:nvSpPr>
            <p:cNvPr id="205" name="Google Shape;205;p29"/>
            <p:cNvSpPr txBox="1"/>
            <p:nvPr/>
          </p:nvSpPr>
          <p:spPr>
            <a:xfrm>
              <a:off x="5522797" y="2953653"/>
              <a:ext cx="11464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Volleyball</a:t>
              </a:r>
              <a:endParaRPr sz="1100"/>
            </a:p>
          </p:txBody>
        </p:sp>
        <p:sp>
          <p:nvSpPr>
            <p:cNvPr id="206" name="Google Shape;206;p29"/>
            <p:cNvSpPr txBox="1"/>
            <p:nvPr/>
          </p:nvSpPr>
          <p:spPr>
            <a:xfrm>
              <a:off x="2106808" y="5077359"/>
              <a:ext cx="191661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Stock Discussion</a:t>
              </a:r>
              <a:endParaRPr sz="1100"/>
            </a:p>
          </p:txBody>
        </p:sp>
        <p:sp>
          <p:nvSpPr>
            <p:cNvPr id="207" name="Google Shape;207;p29"/>
            <p:cNvSpPr txBox="1"/>
            <p:nvPr/>
          </p:nvSpPr>
          <p:spPr>
            <a:xfrm>
              <a:off x="5680212" y="5077359"/>
              <a:ext cx="8315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Tennis</a:t>
              </a:r>
              <a:endParaRPr sz="1100"/>
            </a:p>
          </p:txBody>
        </p:sp>
        <p:sp>
          <p:nvSpPr>
            <p:cNvPr id="208" name="Google Shape;208;p29"/>
            <p:cNvSpPr txBox="1"/>
            <p:nvPr/>
          </p:nvSpPr>
          <p:spPr>
            <a:xfrm>
              <a:off x="8751700" y="5077359"/>
              <a:ext cx="9637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Gaming</a:t>
              </a:r>
              <a:endParaRPr sz="1100"/>
            </a:p>
          </p:txBody>
        </p:sp>
        <p:pic>
          <p:nvPicPr>
            <p:cNvPr descr="Band free icon" id="209" name="Google Shape;209;p2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644015" y="1716219"/>
              <a:ext cx="1219200" cy="1219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29"/>
            <p:cNvSpPr txBox="1"/>
            <p:nvPr/>
          </p:nvSpPr>
          <p:spPr>
            <a:xfrm>
              <a:off x="8897588" y="2953653"/>
              <a:ext cx="71205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Band</a:t>
              </a:r>
              <a:endParaRPr sz="1100"/>
            </a:p>
          </p:txBody>
        </p:sp>
      </p:grpSp>
      <p:grpSp>
        <p:nvGrpSpPr>
          <p:cNvPr id="211" name="Google Shape;211;p29"/>
          <p:cNvGrpSpPr/>
          <p:nvPr/>
        </p:nvGrpSpPr>
        <p:grpSpPr>
          <a:xfrm>
            <a:off x="2193174" y="754780"/>
            <a:ext cx="4757652" cy="3919872"/>
            <a:chOff x="2596636" y="1094381"/>
            <a:chExt cx="6343536" cy="5226496"/>
          </a:xfrm>
        </p:grpSpPr>
        <p:grpSp>
          <p:nvGrpSpPr>
            <p:cNvPr id="212" name="Google Shape;212;p29"/>
            <p:cNvGrpSpPr/>
            <p:nvPr/>
          </p:nvGrpSpPr>
          <p:grpSpPr>
            <a:xfrm>
              <a:off x="2742477" y="1094381"/>
              <a:ext cx="6197695" cy="4752079"/>
              <a:chOff x="2742477" y="1121304"/>
              <a:chExt cx="6197695" cy="4752079"/>
            </a:xfrm>
          </p:grpSpPr>
          <p:pic>
            <p:nvPicPr>
              <p:cNvPr descr="Table tennis " id="213" name="Google Shape;213;p29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2742477" y="1287820"/>
                <a:ext cx="1780499" cy="17804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Book " id="214" name="Google Shape;214;p29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7159674" y="1121304"/>
                <a:ext cx="1780498" cy="178049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Training " id="215" name="Google Shape;215;p29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2742477" y="4092886"/>
                <a:ext cx="1780497" cy="17804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Board game " id="216" name="Google Shape;216;p29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7159675" y="4092886"/>
                <a:ext cx="1780497" cy="178049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17" name="Google Shape;217;p29"/>
            <p:cNvSpPr txBox="1"/>
            <p:nvPr/>
          </p:nvSpPr>
          <p:spPr>
            <a:xfrm>
              <a:off x="2797750" y="3122470"/>
              <a:ext cx="14235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Table Tennis</a:t>
              </a:r>
              <a:endParaRPr sz="1100"/>
            </a:p>
          </p:txBody>
        </p:sp>
        <p:sp>
          <p:nvSpPr>
            <p:cNvPr id="218" name="Google Shape;218;p29"/>
            <p:cNvSpPr txBox="1"/>
            <p:nvPr/>
          </p:nvSpPr>
          <p:spPr>
            <a:xfrm>
              <a:off x="7439820" y="3122470"/>
              <a:ext cx="12202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Book Club</a:t>
              </a:r>
              <a:endParaRPr sz="1100"/>
            </a:p>
          </p:txBody>
        </p:sp>
        <p:sp>
          <p:nvSpPr>
            <p:cNvPr id="219" name="Google Shape;219;p29"/>
            <p:cNvSpPr txBox="1"/>
            <p:nvPr/>
          </p:nvSpPr>
          <p:spPr>
            <a:xfrm>
              <a:off x="2596636" y="5951545"/>
              <a:ext cx="18258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Weight Training</a:t>
              </a:r>
              <a:endParaRPr sz="1100"/>
            </a:p>
          </p:txBody>
        </p:sp>
        <p:sp>
          <p:nvSpPr>
            <p:cNvPr id="220" name="Google Shape;220;p29"/>
            <p:cNvSpPr txBox="1"/>
            <p:nvPr/>
          </p:nvSpPr>
          <p:spPr>
            <a:xfrm>
              <a:off x="7333220" y="5951545"/>
              <a:ext cx="14334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Board Game</a:t>
              </a:r>
              <a:endParaRPr sz="110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D2F3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0"/>
          <p:cNvSpPr txBox="1"/>
          <p:nvPr/>
        </p:nvSpPr>
        <p:spPr>
          <a:xfrm>
            <a:off x="636814" y="122200"/>
            <a:ext cx="5100145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New Dongaries</a:t>
            </a:r>
            <a:endParaRPr sz="21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0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8" name="Google Shape;228;p30"/>
          <p:cNvGrpSpPr/>
          <p:nvPr/>
        </p:nvGrpSpPr>
        <p:grpSpPr>
          <a:xfrm>
            <a:off x="724548" y="1373103"/>
            <a:ext cx="2315717" cy="2397293"/>
            <a:chOff x="1232395" y="1578276"/>
            <a:chExt cx="3087623" cy="3196391"/>
          </a:xfrm>
        </p:grpSpPr>
        <p:pic>
          <p:nvPicPr>
            <p:cNvPr descr="Board game " id="229" name="Google Shape;229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93212" y="2913649"/>
              <a:ext cx="1780497" cy="17804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able tennis " id="230" name="Google Shape;230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32395" y="1998512"/>
              <a:ext cx="1780499" cy="1780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ook " id="231" name="Google Shape;231;p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478704" y="1578276"/>
              <a:ext cx="1780498" cy="17804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raining " id="232" name="Google Shape;232;p3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539521" y="2994170"/>
              <a:ext cx="1780497" cy="17804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3" name="Google Shape;233;p30"/>
          <p:cNvSpPr txBox="1"/>
          <p:nvPr/>
        </p:nvSpPr>
        <p:spPr>
          <a:xfrm>
            <a:off x="3613324" y="2396852"/>
            <a:ext cx="4940875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These </a:t>
            </a:r>
            <a:r>
              <a:rPr b="1"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Dongaries</a:t>
            </a:r>
            <a:r>
              <a:rPr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are not created yet, please help us to plan and participate as a leader, today!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D2F3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1"/>
          <p:cNvSpPr txBox="1"/>
          <p:nvPr/>
        </p:nvSpPr>
        <p:spPr>
          <a:xfrm>
            <a:off x="636814" y="122200"/>
            <a:ext cx="5100145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Last Workshop</a:t>
            </a:r>
            <a:endParaRPr sz="1100"/>
          </a:p>
        </p:txBody>
      </p:sp>
      <p:sp>
        <p:nvSpPr>
          <p:cNvPr id="240" name="Google Shape;240;p31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4703" y="1558021"/>
            <a:ext cx="1566393" cy="1566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70566" y="1969837"/>
            <a:ext cx="1566393" cy="1566393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/>
          <p:nvPr/>
        </p:nvSpPr>
        <p:spPr>
          <a:xfrm>
            <a:off x="3201635" y="3536230"/>
            <a:ext cx="2535323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Arial"/>
              <a:buNone/>
            </a:pPr>
            <a:r>
              <a:rPr b="1" lang="en" sz="21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Resume / Career fair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D2F3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person, scooter&#10;&#10;Description automatically generated" id="248" name="Google Shape;24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012715" y="2606432"/>
            <a:ext cx="2571750" cy="192881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2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2"/>
          <p:cNvSpPr txBox="1"/>
          <p:nvPr/>
        </p:nvSpPr>
        <p:spPr>
          <a:xfrm>
            <a:off x="636814" y="122200"/>
            <a:ext cx="5100145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Last Workshop</a:t>
            </a:r>
            <a:endParaRPr sz="1100"/>
          </a:p>
        </p:txBody>
      </p:sp>
      <p:sp>
        <p:nvSpPr>
          <p:cNvPr id="251" name="Google Shape;251;p32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416" y="1558021"/>
            <a:ext cx="1566393" cy="1566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60279" y="1969837"/>
            <a:ext cx="1566393" cy="156639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2"/>
          <p:cNvSpPr txBox="1"/>
          <p:nvPr/>
        </p:nvSpPr>
        <p:spPr>
          <a:xfrm>
            <a:off x="791348" y="3536230"/>
            <a:ext cx="2535323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Arial"/>
              <a:buNone/>
            </a:pPr>
            <a:r>
              <a:rPr b="1" lang="en" sz="21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Resume / Career fair</a:t>
            </a:r>
            <a:endParaRPr sz="1100"/>
          </a:p>
        </p:txBody>
      </p:sp>
      <p:pic>
        <p:nvPicPr>
          <p:cNvPr descr="A picture containing person&#10;&#10;Description automatically generated" id="255" name="Google Shape;255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4887395" y="671716"/>
            <a:ext cx="2571750" cy="19288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standing in front of a computer&#10;&#10;Description automatically generated with medium confidence" id="256" name="Google Shape;256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4277993" y="2798667"/>
            <a:ext cx="2352053" cy="1764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D2F3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3"/>
          <p:cNvSpPr/>
          <p:nvPr/>
        </p:nvSpPr>
        <p:spPr>
          <a:xfrm rot="5400000">
            <a:off x="-1" y="0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3"/>
          <p:cNvSpPr txBox="1"/>
          <p:nvPr/>
        </p:nvSpPr>
        <p:spPr>
          <a:xfrm>
            <a:off x="636814" y="122200"/>
            <a:ext cx="5100145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Next Workshop</a:t>
            </a:r>
            <a:endParaRPr sz="1100"/>
          </a:p>
        </p:txBody>
      </p:sp>
      <p:sp>
        <p:nvSpPr>
          <p:cNvPr id="263" name="Google Shape;263;p33"/>
          <p:cNvSpPr/>
          <p:nvPr/>
        </p:nvSpPr>
        <p:spPr>
          <a:xfrm rot="-5400000">
            <a:off x="8507185" y="4506686"/>
            <a:ext cx="636815" cy="636815"/>
          </a:xfrm>
          <a:prstGeom prst="rtTriangle">
            <a:avLst/>
          </a:prstGeom>
          <a:solidFill>
            <a:srgbClr val="7030A0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3"/>
          <p:cNvSpPr txBox="1"/>
          <p:nvPr/>
        </p:nvSpPr>
        <p:spPr>
          <a:xfrm>
            <a:off x="2101561" y="3601996"/>
            <a:ext cx="4940876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Interview Workshop</a:t>
            </a:r>
            <a:endParaRPr sz="1100"/>
          </a:p>
        </p:txBody>
      </p:sp>
      <p:pic>
        <p:nvPicPr>
          <p:cNvPr descr="Job interview " id="265" name="Google Shape;26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1963" y="1315558"/>
            <a:ext cx="2140073" cy="2140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