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</p:sldIdLst>
  <p:sldSz cy="5143500" cx="9144000"/>
  <p:notesSz cx="6858000" cy="9144000"/>
  <p:embeddedFontLst>
    <p:embeddedFont>
      <p:font typeface="Franklin Gothic"/>
      <p:bold r:id="rId46"/>
    </p:embeddedFont>
    <p:embeddedFont>
      <p:font typeface="Libre Franklin Medium"/>
      <p:regular r:id="rId47"/>
      <p:bold r:id="rId48"/>
      <p:italic r:id="rId49"/>
      <p:boldItalic r:id="rId5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font" Target="fonts/FranklinGothic-bold.fntdata"/><Relationship Id="rId45" Type="http://schemas.openxmlformats.org/officeDocument/2006/relationships/slide" Target="slides/slide39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font" Target="fonts/LibreFranklinMedium-bold.fntdata"/><Relationship Id="rId47" Type="http://schemas.openxmlformats.org/officeDocument/2006/relationships/font" Target="fonts/LibreFranklinMedium-regular.fntdata"/><Relationship Id="rId49" Type="http://schemas.openxmlformats.org/officeDocument/2006/relationships/font" Target="fonts/LibreFranklinMedium-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0" Type="http://schemas.openxmlformats.org/officeDocument/2006/relationships/font" Target="fonts/LibreFranklinMedium-bold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207db46f4d_2_7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g1207db46f4d_2_7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207db46f4d_2_16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g1207db46f4d_2_16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1207db46f4d_2_17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g1207db46f4d_2_17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207db46f4d_2_18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g1207db46f4d_2_18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1207db46f4d_2_19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g1207db46f4d_2_19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1207db46f4d_2_20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g1207db46f4d_2_20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1207db46f4d_2_2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g1207db46f4d_2_2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1207db46f4d_2_2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g1207db46f4d_2_2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1207db46f4d_2_24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g1207db46f4d_2_2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1207db46f4d_2_26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g1207db46f4d_2_26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1207db46f4d_2_28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g1207db46f4d_2_28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207db46f4d_2_8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g1207db46f4d_2_8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1207db46f4d_2_30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g1207db46f4d_2_30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1207db46f4d_2_3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g1207db46f4d_2_3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1207db46f4d_2_3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9" name="Google Shape;399;g1207db46f4d_2_3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g1207db46f4d_2_32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1207db46f4d_2_3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g1207db46f4d_2_3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1207db46f4d_2_34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g1207db46f4d_2_3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1207db46f4d_2_35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g1207db46f4d_2_3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1207db46f4d_2_36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g1207db46f4d_2_36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1207db46f4d_2_37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5" name="Google Shape;455;g1207db46f4d_2_37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Google Shape;456;g1207db46f4d_2_37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1207db46f4d_2_38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5" name="Google Shape;465;g1207db46f4d_2_38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g1207db46f4d_2_38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1207db46f4d_2_39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6" name="Google Shape;476;g1207db46f4d_2_39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7" name="Google Shape;477;g1207db46f4d_2_39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207db46f4d_2_9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g1207db46f4d_2_9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1207db46f4d_2_40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8" name="Google Shape;488;g1207db46f4d_2_40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9" name="Google Shape;489;g1207db46f4d_2_40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1207db46f4d_2_4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8" name="Google Shape;498;g1207db46f4d_2_4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1207db46f4d_2_4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1" name="Google Shape;511;g1207db46f4d_2_4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1207db46f4d_2_44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4" name="Google Shape;524;g1207db46f4d_2_4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1207db46f4d_2_45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7" name="Google Shape;537;g1207db46f4d_2_4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1207db46f4d_2_46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6" name="Google Shape;546;g1207db46f4d_2_46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1207db46f4d_2_46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5" name="Google Shape;555;g1207db46f4d_2_46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1207db46f4d_2_47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4" name="Google Shape;564;g1207db46f4d_2_47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1207db46f4d_2_48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7" name="Google Shape;577;g1207db46f4d_2_48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1207db46f4d_2_49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2" name="Google Shape;582;g1207db46f4d_2_49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207db46f4d_2_10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g1207db46f4d_2_10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207db46f4d_2_1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g1207db46f4d_2_1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207db46f4d_2_1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g1207db46f4d_2_1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207db46f4d_2_1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g1207db46f4d_2_1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207db46f4d_2_14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g1207db46f4d_2_1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207db46f4d_2_15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g1207db46f4d_2_1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" type="body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4" name="Google Shape;84;p18"/>
          <p:cNvSpPr txBox="1"/>
          <p:nvPr>
            <p:ph idx="2" type="body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5" name="Google Shape;85;p18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6" name="Google Shape;86;p18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7" name="Google Shape;87;p1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8" name="Google Shape;88;p1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1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02" name="Google Shape;102;p21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03" name="Google Shape;103;p2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22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Relationship Id="rId4" Type="http://schemas.openxmlformats.org/officeDocument/2006/relationships/image" Target="../media/image24.png"/><Relationship Id="rId5" Type="http://schemas.openxmlformats.org/officeDocument/2006/relationships/image" Target="../media/image2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Relationship Id="rId4" Type="http://schemas.openxmlformats.org/officeDocument/2006/relationships/image" Target="../media/image32.png"/><Relationship Id="rId5" Type="http://schemas.openxmlformats.org/officeDocument/2006/relationships/image" Target="../media/image2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Relationship Id="rId4" Type="http://schemas.openxmlformats.org/officeDocument/2006/relationships/image" Target="../media/image32.png"/><Relationship Id="rId5" Type="http://schemas.openxmlformats.org/officeDocument/2006/relationships/image" Target="../media/image2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Relationship Id="rId4" Type="http://schemas.openxmlformats.org/officeDocument/2006/relationships/image" Target="../media/image32.png"/><Relationship Id="rId5" Type="http://schemas.openxmlformats.org/officeDocument/2006/relationships/image" Target="../media/image2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Relationship Id="rId4" Type="http://schemas.openxmlformats.org/officeDocument/2006/relationships/image" Target="../media/image19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Relationship Id="rId4" Type="http://schemas.openxmlformats.org/officeDocument/2006/relationships/image" Target="../media/image28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png"/><Relationship Id="rId4" Type="http://schemas.openxmlformats.org/officeDocument/2006/relationships/image" Target="../media/image29.png"/><Relationship Id="rId5" Type="http://schemas.openxmlformats.org/officeDocument/2006/relationships/image" Target="../media/image18.png"/><Relationship Id="rId6" Type="http://schemas.openxmlformats.org/officeDocument/2006/relationships/image" Target="../media/image2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image" Target="../media/image11.png"/><Relationship Id="rId6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.png"/><Relationship Id="rId4" Type="http://schemas.openxmlformats.org/officeDocument/2006/relationships/image" Target="../media/image22.png"/><Relationship Id="rId5" Type="http://schemas.openxmlformats.org/officeDocument/2006/relationships/image" Target="../media/image1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.png"/><Relationship Id="rId4" Type="http://schemas.openxmlformats.org/officeDocument/2006/relationships/image" Target="../media/image26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.png"/><Relationship Id="rId4" Type="http://schemas.openxmlformats.org/officeDocument/2006/relationships/image" Target="../media/image23.png"/><Relationship Id="rId5" Type="http://schemas.openxmlformats.org/officeDocument/2006/relationships/image" Target="../media/image3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6.png"/><Relationship Id="rId4" Type="http://schemas.openxmlformats.org/officeDocument/2006/relationships/image" Target="../media/image30.png"/><Relationship Id="rId5" Type="http://schemas.openxmlformats.org/officeDocument/2006/relationships/image" Target="../media/image3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6.png"/><Relationship Id="rId4" Type="http://schemas.openxmlformats.org/officeDocument/2006/relationships/image" Target="../media/image3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6.png"/><Relationship Id="rId4" Type="http://schemas.openxmlformats.org/officeDocument/2006/relationships/image" Target="../media/image35.png"/><Relationship Id="rId5" Type="http://schemas.openxmlformats.org/officeDocument/2006/relationships/image" Target="../media/image37.png"/><Relationship Id="rId6" Type="http://schemas.openxmlformats.org/officeDocument/2006/relationships/image" Target="../media/image3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6.png"/><Relationship Id="rId4" Type="http://schemas.openxmlformats.org/officeDocument/2006/relationships/image" Target="../media/image43.png"/><Relationship Id="rId5" Type="http://schemas.openxmlformats.org/officeDocument/2006/relationships/image" Target="../media/image33.png"/><Relationship Id="rId6" Type="http://schemas.openxmlformats.org/officeDocument/2006/relationships/image" Target="../media/image40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6.png"/><Relationship Id="rId4" Type="http://schemas.openxmlformats.org/officeDocument/2006/relationships/image" Target="../media/image36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6.png"/><Relationship Id="rId4" Type="http://schemas.openxmlformats.org/officeDocument/2006/relationships/image" Target="../media/image36.png"/><Relationship Id="rId5" Type="http://schemas.openxmlformats.org/officeDocument/2006/relationships/image" Target="../media/image44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6.png"/><Relationship Id="rId4" Type="http://schemas.openxmlformats.org/officeDocument/2006/relationships/image" Target="../media/image41.jpg"/><Relationship Id="rId5" Type="http://schemas.openxmlformats.org/officeDocument/2006/relationships/image" Target="../media/image4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6.png"/><Relationship Id="rId4" Type="http://schemas.openxmlformats.org/officeDocument/2006/relationships/image" Target="../media/image42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6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6" Type="http://schemas.openxmlformats.org/officeDocument/2006/relationships/image" Target="../media/image49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6.png"/><Relationship Id="rId4" Type="http://schemas.openxmlformats.org/officeDocument/2006/relationships/image" Target="../media/image50.jpg"/><Relationship Id="rId9" Type="http://schemas.openxmlformats.org/officeDocument/2006/relationships/image" Target="../media/image56.jpg"/><Relationship Id="rId5" Type="http://schemas.openxmlformats.org/officeDocument/2006/relationships/image" Target="../media/image51.jpg"/><Relationship Id="rId6" Type="http://schemas.openxmlformats.org/officeDocument/2006/relationships/image" Target="../media/image62.jpg"/><Relationship Id="rId7" Type="http://schemas.openxmlformats.org/officeDocument/2006/relationships/image" Target="../media/image63.jpg"/><Relationship Id="rId8" Type="http://schemas.openxmlformats.org/officeDocument/2006/relationships/image" Target="../media/image54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6.png"/><Relationship Id="rId4" Type="http://schemas.openxmlformats.org/officeDocument/2006/relationships/image" Target="../media/image58.jpg"/><Relationship Id="rId5" Type="http://schemas.openxmlformats.org/officeDocument/2006/relationships/image" Target="../media/image57.gif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6.png"/><Relationship Id="rId4" Type="http://schemas.openxmlformats.org/officeDocument/2006/relationships/image" Target="../media/image48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6.png"/><Relationship Id="rId4" Type="http://schemas.openxmlformats.org/officeDocument/2006/relationships/image" Target="../media/image59.png"/><Relationship Id="rId5" Type="http://schemas.openxmlformats.org/officeDocument/2006/relationships/image" Target="../media/image55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6.png"/><Relationship Id="rId4" Type="http://schemas.openxmlformats.org/officeDocument/2006/relationships/image" Target="../media/image52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6.png"/><Relationship Id="rId4" Type="http://schemas.openxmlformats.org/officeDocument/2006/relationships/image" Target="../media/image61.png"/><Relationship Id="rId5" Type="http://schemas.openxmlformats.org/officeDocument/2006/relationships/image" Target="../media/image53.png"/><Relationship Id="rId6" Type="http://schemas.openxmlformats.org/officeDocument/2006/relationships/image" Target="../media/image60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6.png"/><Relationship Id="rId4" Type="http://schemas.openxmlformats.org/officeDocument/2006/relationships/image" Target="../media/image6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10.png"/><Relationship Id="rId5" Type="http://schemas.openxmlformats.org/officeDocument/2006/relationships/image" Target="../media/image13.png"/><Relationship Id="rId6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30" name="Google Shape;130;p25"/>
          <p:cNvSpPr txBox="1"/>
          <p:nvPr>
            <p:ph idx="1" type="subTitle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pic>
        <p:nvPicPr>
          <p:cNvPr descr="A picture containing text&#10;&#10;Description automatically generated" id="131" name="Google Shape;131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5"/>
          <p:cNvSpPr/>
          <p:nvPr/>
        </p:nvSpPr>
        <p:spPr>
          <a:xfrm>
            <a:off x="3185853" y="1645920"/>
            <a:ext cx="2768138" cy="1895302"/>
          </a:xfrm>
          <a:prstGeom prst="rect">
            <a:avLst/>
          </a:prstGeom>
          <a:solidFill>
            <a:srgbClr val="EF9B83"/>
          </a:solidFill>
          <a:ln cap="flat" cmpd="sng" w="12700">
            <a:solidFill>
              <a:srgbClr val="EF9B8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3600" u="none" cap="none" strike="noStrike">
                <a:solidFill>
                  <a:srgbClr val="833C0B"/>
                </a:solidFill>
                <a:latin typeface="Arial Rounded"/>
                <a:ea typeface="Arial Rounded"/>
                <a:cs typeface="Arial Rounded"/>
                <a:sym typeface="Arial Rounded"/>
              </a:rPr>
              <a:t>GM 4</a:t>
            </a:r>
            <a:endParaRPr b="1" i="0" sz="3600" u="none" cap="none" strike="noStrike">
              <a:solidFill>
                <a:srgbClr val="833C0B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4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descr="Shape, arrow&#10;&#10;Description automatically generated" id="227" name="Google Shape;227;p3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34"/>
          <p:cNvSpPr txBox="1"/>
          <p:nvPr/>
        </p:nvSpPr>
        <p:spPr>
          <a:xfrm>
            <a:off x="180802" y="623455"/>
            <a:ext cx="3534987" cy="4847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833C0B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Major Group Chats</a:t>
            </a:r>
            <a:endParaRPr sz="1100"/>
          </a:p>
        </p:txBody>
      </p:sp>
      <p:grpSp>
        <p:nvGrpSpPr>
          <p:cNvPr id="229" name="Google Shape;229;p34"/>
          <p:cNvGrpSpPr/>
          <p:nvPr/>
        </p:nvGrpSpPr>
        <p:grpSpPr>
          <a:xfrm>
            <a:off x="-66396" y="1731658"/>
            <a:ext cx="3271047" cy="2239956"/>
            <a:chOff x="241069" y="2156836"/>
            <a:chExt cx="4361396" cy="2986608"/>
          </a:xfrm>
        </p:grpSpPr>
        <p:grpSp>
          <p:nvGrpSpPr>
            <p:cNvPr id="230" name="Google Shape;230;p34"/>
            <p:cNvGrpSpPr/>
            <p:nvPr/>
          </p:nvGrpSpPr>
          <p:grpSpPr>
            <a:xfrm>
              <a:off x="241069" y="2156836"/>
              <a:ext cx="4361396" cy="2986608"/>
              <a:chOff x="490330" y="2308877"/>
              <a:chExt cx="4361396" cy="2986608"/>
            </a:xfrm>
          </p:grpSpPr>
          <p:pic>
            <p:nvPicPr>
              <p:cNvPr id="231" name="Google Shape;231;p34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490330" y="2308877"/>
                <a:ext cx="4361396" cy="298660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32" name="Google Shape;232;p34"/>
              <p:cNvSpPr/>
              <p:nvPr/>
            </p:nvSpPr>
            <p:spPr>
              <a:xfrm>
                <a:off x="1862344" y="3022205"/>
                <a:ext cx="1617368" cy="1239758"/>
              </a:xfrm>
              <a:prstGeom prst="ellipse">
                <a:avLst/>
              </a:prstGeom>
              <a:solidFill>
                <a:srgbClr val="3B1D1E"/>
              </a:solidFill>
              <a:ln cap="flat" cmpd="sng" w="12700">
                <a:solidFill>
                  <a:srgbClr val="3B1D1E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33" name="Google Shape;233;p34"/>
            <p:cNvSpPr txBox="1"/>
            <p:nvPr/>
          </p:nvSpPr>
          <p:spPr>
            <a:xfrm>
              <a:off x="1268310" y="3212515"/>
              <a:ext cx="2306914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solidFill>
                    <a:srgbClr val="FBE200"/>
                  </a:solidFill>
                  <a:latin typeface="Calibri"/>
                  <a:ea typeface="Calibri"/>
                  <a:cs typeface="Calibri"/>
                  <a:sym typeface="Calibri"/>
                </a:rPr>
                <a:t>MAJOR</a:t>
              </a:r>
              <a:endParaRPr b="1" sz="3600">
                <a:solidFill>
                  <a:srgbClr val="FBE2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4" name="Google Shape;234;p34"/>
          <p:cNvSpPr txBox="1"/>
          <p:nvPr/>
        </p:nvSpPr>
        <p:spPr>
          <a:xfrm>
            <a:off x="2938183" y="1822876"/>
            <a:ext cx="5501783" cy="394723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anklin Gothic"/>
              <a:buAutoNum type="arabicPeriod"/>
            </a:pPr>
            <a:r>
              <a:rPr lang="en" sz="180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Only requested major group chats will be created</a:t>
            </a:r>
            <a:endParaRPr sz="1100"/>
          </a:p>
          <a:p>
            <a:pPr indent="-2286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anklin Gothic"/>
              <a:buAutoNum type="arabicPeriod"/>
            </a:pPr>
            <a:r>
              <a:rPr lang="en" sz="180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The one who requested a major group chat has to be an </a:t>
            </a:r>
            <a:r>
              <a:rPr lang="en" sz="1800">
                <a:solidFill>
                  <a:srgbClr val="002060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ADMIN</a:t>
            </a:r>
            <a:r>
              <a:rPr lang="en" sz="180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 of it.</a:t>
            </a:r>
            <a:endParaRPr sz="1100"/>
          </a:p>
          <a:p>
            <a:pPr indent="-2286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anklin Gothic"/>
              <a:buAutoNum type="arabicPeriod"/>
            </a:pPr>
            <a:r>
              <a:rPr lang="en" sz="180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When the major open chat is created, we will notice others who has the same major to join there.</a:t>
            </a:r>
            <a:endParaRPr sz="1100"/>
          </a:p>
          <a:p>
            <a:pPr indent="-2286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indent="-2286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indent="-2286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indent="-2286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indent="-2286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indent="-2286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5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descr="Shape, arrow&#10;&#10;Description automatically generated" id="240" name="Google Shape;240;p3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5"/>
          <p:cNvSpPr txBox="1"/>
          <p:nvPr/>
        </p:nvSpPr>
        <p:spPr>
          <a:xfrm>
            <a:off x="180802" y="623455"/>
            <a:ext cx="3534987" cy="4847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833C0B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Informatics</a:t>
            </a:r>
            <a:endParaRPr sz="1100"/>
          </a:p>
        </p:txBody>
      </p:sp>
      <p:pic>
        <p:nvPicPr>
          <p:cNvPr descr="Newsletter free icon" id="242" name="Google Shape;242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89369" y="1731658"/>
            <a:ext cx="1780398" cy="17803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Youtube free icon" id="243" name="Google Shape;243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95038" y="2009309"/>
            <a:ext cx="1780396" cy="1780396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35"/>
          <p:cNvSpPr txBox="1"/>
          <p:nvPr/>
        </p:nvSpPr>
        <p:spPr>
          <a:xfrm>
            <a:off x="1961370" y="3616580"/>
            <a:ext cx="1236396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833C0B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Newsletter</a:t>
            </a:r>
            <a:endParaRPr sz="1100"/>
          </a:p>
        </p:txBody>
      </p:sp>
      <p:sp>
        <p:nvSpPr>
          <p:cNvPr id="245" name="Google Shape;245;p35"/>
          <p:cNvSpPr txBox="1"/>
          <p:nvPr/>
        </p:nvSpPr>
        <p:spPr>
          <a:xfrm>
            <a:off x="5584680" y="3616580"/>
            <a:ext cx="1601111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833C0B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YouTube Crew</a:t>
            </a:r>
            <a:endParaRPr sz="11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6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descr="Shape, arrow&#10;&#10;Description automatically generated" id="251" name="Google Shape;251;p3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6"/>
          <p:cNvSpPr txBox="1"/>
          <p:nvPr/>
        </p:nvSpPr>
        <p:spPr>
          <a:xfrm>
            <a:off x="180802" y="623455"/>
            <a:ext cx="3534987" cy="90024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833C0B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Newsletter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833C0B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pic>
        <p:nvPicPr>
          <p:cNvPr descr="Newsletter free icon" id="253" name="Google Shape;253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81801" y="1681551"/>
            <a:ext cx="1780398" cy="1780398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36"/>
          <p:cNvSpPr txBox="1"/>
          <p:nvPr/>
        </p:nvSpPr>
        <p:spPr>
          <a:xfrm>
            <a:off x="2781004" y="3619799"/>
            <a:ext cx="3581990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833C0B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Bi-monthly newsletter has begun!</a:t>
            </a:r>
            <a:endParaRPr sz="1100"/>
          </a:p>
        </p:txBody>
      </p:sp>
      <p:sp>
        <p:nvSpPr>
          <p:cNvPr id="255" name="Google Shape;255;p36"/>
          <p:cNvSpPr txBox="1"/>
          <p:nvPr/>
        </p:nvSpPr>
        <p:spPr>
          <a:xfrm rot="-1209551">
            <a:off x="5266177" y="1301660"/>
            <a:ext cx="2895553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833C0B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Sent out on Tuesday 10/12</a:t>
            </a:r>
            <a:endParaRPr sz="1100"/>
          </a:p>
        </p:txBody>
      </p:sp>
      <p:pic>
        <p:nvPicPr>
          <p:cNvPr descr="Youtube free icon" id="256" name="Google Shape;256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204504" y="1839402"/>
            <a:ext cx="1780396" cy="17803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7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descr="Shape, arrow&#10;&#10;Description automatically generated" id="262" name="Google Shape;262;p3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37"/>
          <p:cNvSpPr txBox="1"/>
          <p:nvPr/>
        </p:nvSpPr>
        <p:spPr>
          <a:xfrm>
            <a:off x="180802" y="623455"/>
            <a:ext cx="4246342" cy="90024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833C0B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YouTube Crew Application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833C0B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pic>
        <p:nvPicPr>
          <p:cNvPr descr="Newsletter free icon" id="264" name="Google Shape;264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2007893" y="1681551"/>
            <a:ext cx="1780398" cy="1780398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37"/>
          <p:cNvSpPr txBox="1"/>
          <p:nvPr/>
        </p:nvSpPr>
        <p:spPr>
          <a:xfrm>
            <a:off x="2948987" y="3619799"/>
            <a:ext cx="3246033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833C0B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We need more YouTube Crew!!</a:t>
            </a:r>
            <a:endParaRPr sz="1100"/>
          </a:p>
        </p:txBody>
      </p:sp>
      <p:pic>
        <p:nvPicPr>
          <p:cNvPr descr="Youtube free icon" id="266" name="Google Shape;266;p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81801" y="1839402"/>
            <a:ext cx="1780397" cy="17803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8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descr="Shape, arrow&#10;&#10;Description automatically generated" id="272" name="Google Shape;272;p3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38"/>
          <p:cNvSpPr txBox="1"/>
          <p:nvPr/>
        </p:nvSpPr>
        <p:spPr>
          <a:xfrm>
            <a:off x="180802" y="623455"/>
            <a:ext cx="4246342" cy="90024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833C0B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YouTube Crew Application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833C0B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pic>
        <p:nvPicPr>
          <p:cNvPr descr="Newsletter free icon" id="274" name="Google Shape;274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2007893" y="1681551"/>
            <a:ext cx="1780398" cy="1780398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38"/>
          <p:cNvSpPr txBox="1"/>
          <p:nvPr/>
        </p:nvSpPr>
        <p:spPr>
          <a:xfrm>
            <a:off x="3098528" y="3619799"/>
            <a:ext cx="2946961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833C0B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Please Apply!! Be one of us!</a:t>
            </a:r>
            <a:endParaRPr sz="1100"/>
          </a:p>
        </p:txBody>
      </p:sp>
      <p:pic>
        <p:nvPicPr>
          <p:cNvPr descr="부탁할때 쓰기 좋은 짤 - 엽기사진실 - 이종격투기" id="276" name="Google Shape;276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60359" y="1681552"/>
            <a:ext cx="2223284" cy="17803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descr="Shape, arrow&#10;&#10;Description automatically generated" id="282" name="Google Shape;282;p3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39"/>
          <p:cNvSpPr txBox="1"/>
          <p:nvPr/>
        </p:nvSpPr>
        <p:spPr>
          <a:xfrm>
            <a:off x="180802" y="623455"/>
            <a:ext cx="3534987" cy="4847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833C0B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Marketing</a:t>
            </a:r>
            <a:endParaRPr sz="1100"/>
          </a:p>
        </p:txBody>
      </p:sp>
      <p:pic>
        <p:nvPicPr>
          <p:cNvPr descr="오징어 게임&amp;#39; 흥행에…달고나 만들기 푹 빠진 해외 유튜버들 - 조선일보" id="284" name="Google Shape;284;p39"/>
          <p:cNvPicPr preferRelativeResize="0"/>
          <p:nvPr/>
        </p:nvPicPr>
        <p:blipFill rotWithShape="1">
          <a:blip r:embed="rId4">
            <a:alphaModFix/>
          </a:blip>
          <a:srcRect b="40279" l="0" r="46168" t="0"/>
          <a:stretch/>
        </p:blipFill>
        <p:spPr>
          <a:xfrm>
            <a:off x="3483270" y="2037122"/>
            <a:ext cx="2177458" cy="1694066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39"/>
          <p:cNvSpPr txBox="1"/>
          <p:nvPr/>
        </p:nvSpPr>
        <p:spPr>
          <a:xfrm>
            <a:off x="2278428" y="3838760"/>
            <a:ext cx="4587141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833C0B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Squid Game Fundraiser</a:t>
            </a:r>
            <a:endParaRPr sz="1100"/>
          </a:p>
        </p:txBody>
      </p:sp>
      <p:grpSp>
        <p:nvGrpSpPr>
          <p:cNvPr id="286" name="Google Shape;286;p39"/>
          <p:cNvGrpSpPr/>
          <p:nvPr/>
        </p:nvGrpSpPr>
        <p:grpSpPr>
          <a:xfrm>
            <a:off x="2856901" y="878996"/>
            <a:ext cx="759431" cy="759430"/>
            <a:chOff x="1038687" y="2521258"/>
            <a:chExt cx="2086253" cy="2086253"/>
          </a:xfrm>
        </p:grpSpPr>
        <p:sp>
          <p:nvSpPr>
            <p:cNvPr id="287" name="Google Shape;287;p39"/>
            <p:cNvSpPr/>
            <p:nvPr/>
          </p:nvSpPr>
          <p:spPr>
            <a:xfrm>
              <a:off x="1038687" y="2521258"/>
              <a:ext cx="2086253" cy="2086253"/>
            </a:xfrm>
            <a:prstGeom prst="ellipse">
              <a:avLst/>
            </a:prstGeom>
            <a:solidFill>
              <a:srgbClr val="C88499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39"/>
            <p:cNvSpPr/>
            <p:nvPr/>
          </p:nvSpPr>
          <p:spPr>
            <a:xfrm>
              <a:off x="1365988" y="2842694"/>
              <a:ext cx="1431650" cy="1431650"/>
            </a:xfrm>
            <a:prstGeom prst="ellipse">
              <a:avLst/>
            </a:prstGeom>
            <a:solidFill>
              <a:srgbClr val="F3DABB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9" name="Google Shape;289;p39"/>
          <p:cNvGrpSpPr/>
          <p:nvPr/>
        </p:nvGrpSpPr>
        <p:grpSpPr>
          <a:xfrm>
            <a:off x="4196158" y="958491"/>
            <a:ext cx="759431" cy="654681"/>
            <a:chOff x="1340529" y="2601131"/>
            <a:chExt cx="2325899" cy="2005085"/>
          </a:xfrm>
        </p:grpSpPr>
        <p:sp>
          <p:nvSpPr>
            <p:cNvPr id="290" name="Google Shape;290;p39"/>
            <p:cNvSpPr/>
            <p:nvPr/>
          </p:nvSpPr>
          <p:spPr>
            <a:xfrm>
              <a:off x="1340529" y="2601131"/>
              <a:ext cx="2325899" cy="2005085"/>
            </a:xfrm>
            <a:prstGeom prst="triangle">
              <a:avLst>
                <a:gd fmla="val 50000" name="adj"/>
              </a:avLst>
            </a:prstGeom>
            <a:solidFill>
              <a:srgbClr val="C88499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39"/>
            <p:cNvSpPr/>
            <p:nvPr/>
          </p:nvSpPr>
          <p:spPr>
            <a:xfrm>
              <a:off x="1930153" y="3285854"/>
              <a:ext cx="1146649" cy="988490"/>
            </a:xfrm>
            <a:prstGeom prst="triangle">
              <a:avLst>
                <a:gd fmla="val 50000" name="adj"/>
              </a:avLst>
            </a:prstGeom>
            <a:solidFill>
              <a:srgbClr val="F3DABB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2" name="Google Shape;292;p39"/>
          <p:cNvGrpSpPr/>
          <p:nvPr/>
        </p:nvGrpSpPr>
        <p:grpSpPr>
          <a:xfrm>
            <a:off x="5526308" y="878995"/>
            <a:ext cx="759431" cy="759431"/>
            <a:chOff x="1225118" y="2290439"/>
            <a:chExt cx="2068498" cy="2068498"/>
          </a:xfrm>
        </p:grpSpPr>
        <p:sp>
          <p:nvSpPr>
            <p:cNvPr id="293" name="Google Shape;293;p39"/>
            <p:cNvSpPr/>
            <p:nvPr/>
          </p:nvSpPr>
          <p:spPr>
            <a:xfrm>
              <a:off x="1225118" y="2290439"/>
              <a:ext cx="2068498" cy="2068498"/>
            </a:xfrm>
            <a:prstGeom prst="rect">
              <a:avLst/>
            </a:prstGeom>
            <a:solidFill>
              <a:srgbClr val="C88499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39"/>
            <p:cNvSpPr/>
            <p:nvPr/>
          </p:nvSpPr>
          <p:spPr>
            <a:xfrm>
              <a:off x="1641628" y="2706949"/>
              <a:ext cx="1235477" cy="1235477"/>
            </a:xfrm>
            <a:prstGeom prst="rect">
              <a:avLst/>
            </a:prstGeom>
            <a:solidFill>
              <a:srgbClr val="F3DABB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0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descr="Shape, arrow&#10;&#10;Description automatically generated" id="300" name="Google Shape;300;p4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40"/>
          <p:cNvSpPr txBox="1"/>
          <p:nvPr/>
        </p:nvSpPr>
        <p:spPr>
          <a:xfrm>
            <a:off x="180802" y="623455"/>
            <a:ext cx="3534987" cy="4847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833C0B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Marketing</a:t>
            </a:r>
            <a:endParaRPr sz="1100"/>
          </a:p>
        </p:txBody>
      </p:sp>
      <p:sp>
        <p:nvSpPr>
          <p:cNvPr id="302" name="Google Shape;302;p40"/>
          <p:cNvSpPr txBox="1"/>
          <p:nvPr/>
        </p:nvSpPr>
        <p:spPr>
          <a:xfrm>
            <a:off x="2278428" y="3838760"/>
            <a:ext cx="4587141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833C0B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Squid Game Fundraiser</a:t>
            </a:r>
            <a:endParaRPr sz="1100"/>
          </a:p>
        </p:txBody>
      </p:sp>
      <p:grpSp>
        <p:nvGrpSpPr>
          <p:cNvPr id="303" name="Google Shape;303;p40"/>
          <p:cNvGrpSpPr/>
          <p:nvPr/>
        </p:nvGrpSpPr>
        <p:grpSpPr>
          <a:xfrm>
            <a:off x="2856901" y="878996"/>
            <a:ext cx="759431" cy="759430"/>
            <a:chOff x="1038687" y="2521258"/>
            <a:chExt cx="2086253" cy="2086253"/>
          </a:xfrm>
        </p:grpSpPr>
        <p:sp>
          <p:nvSpPr>
            <p:cNvPr id="304" name="Google Shape;304;p40"/>
            <p:cNvSpPr/>
            <p:nvPr/>
          </p:nvSpPr>
          <p:spPr>
            <a:xfrm>
              <a:off x="1038687" y="2521258"/>
              <a:ext cx="2086253" cy="2086253"/>
            </a:xfrm>
            <a:prstGeom prst="ellipse">
              <a:avLst/>
            </a:prstGeom>
            <a:solidFill>
              <a:srgbClr val="C88499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40"/>
            <p:cNvSpPr/>
            <p:nvPr/>
          </p:nvSpPr>
          <p:spPr>
            <a:xfrm>
              <a:off x="1365988" y="2842694"/>
              <a:ext cx="1431650" cy="1431650"/>
            </a:xfrm>
            <a:prstGeom prst="ellipse">
              <a:avLst/>
            </a:prstGeom>
            <a:solidFill>
              <a:srgbClr val="F3DABB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6" name="Google Shape;306;p40"/>
          <p:cNvGrpSpPr/>
          <p:nvPr/>
        </p:nvGrpSpPr>
        <p:grpSpPr>
          <a:xfrm>
            <a:off x="4196158" y="958491"/>
            <a:ext cx="759431" cy="654681"/>
            <a:chOff x="1340529" y="2601131"/>
            <a:chExt cx="2325899" cy="2005085"/>
          </a:xfrm>
        </p:grpSpPr>
        <p:sp>
          <p:nvSpPr>
            <p:cNvPr id="307" name="Google Shape;307;p40"/>
            <p:cNvSpPr/>
            <p:nvPr/>
          </p:nvSpPr>
          <p:spPr>
            <a:xfrm>
              <a:off x="1340529" y="2601131"/>
              <a:ext cx="2325899" cy="2005085"/>
            </a:xfrm>
            <a:prstGeom prst="triangle">
              <a:avLst>
                <a:gd fmla="val 50000" name="adj"/>
              </a:avLst>
            </a:prstGeom>
            <a:solidFill>
              <a:srgbClr val="C88499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40"/>
            <p:cNvSpPr/>
            <p:nvPr/>
          </p:nvSpPr>
          <p:spPr>
            <a:xfrm>
              <a:off x="1930153" y="3285854"/>
              <a:ext cx="1146649" cy="988490"/>
            </a:xfrm>
            <a:prstGeom prst="triangle">
              <a:avLst>
                <a:gd fmla="val 50000" name="adj"/>
              </a:avLst>
            </a:prstGeom>
            <a:solidFill>
              <a:srgbClr val="F3DABB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9" name="Google Shape;309;p40"/>
          <p:cNvGrpSpPr/>
          <p:nvPr/>
        </p:nvGrpSpPr>
        <p:grpSpPr>
          <a:xfrm>
            <a:off x="5526308" y="878995"/>
            <a:ext cx="759431" cy="759431"/>
            <a:chOff x="1225118" y="2290439"/>
            <a:chExt cx="2068498" cy="2068498"/>
          </a:xfrm>
        </p:grpSpPr>
        <p:sp>
          <p:nvSpPr>
            <p:cNvPr id="310" name="Google Shape;310;p40"/>
            <p:cNvSpPr/>
            <p:nvPr/>
          </p:nvSpPr>
          <p:spPr>
            <a:xfrm>
              <a:off x="1225118" y="2290439"/>
              <a:ext cx="2068498" cy="2068498"/>
            </a:xfrm>
            <a:prstGeom prst="rect">
              <a:avLst/>
            </a:prstGeom>
            <a:solidFill>
              <a:srgbClr val="C88499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40"/>
            <p:cNvSpPr/>
            <p:nvPr/>
          </p:nvSpPr>
          <p:spPr>
            <a:xfrm>
              <a:off x="1641628" y="2706949"/>
              <a:ext cx="1235477" cy="1235477"/>
            </a:xfrm>
            <a:prstGeom prst="rect">
              <a:avLst/>
            </a:prstGeom>
            <a:solidFill>
              <a:srgbClr val="F3DABB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오징어 게임&amp;#39; 흥행에…달고나 만들기 푹 빠진 해외 유튜버들 - 조선일보" id="312" name="Google Shape;312;p40"/>
          <p:cNvPicPr preferRelativeResize="0"/>
          <p:nvPr/>
        </p:nvPicPr>
        <p:blipFill rotWithShape="1">
          <a:blip r:embed="rId4">
            <a:alphaModFix/>
          </a:blip>
          <a:srcRect b="-293" l="0" r="46168" t="59801"/>
          <a:stretch/>
        </p:blipFill>
        <p:spPr>
          <a:xfrm>
            <a:off x="3238064" y="2176606"/>
            <a:ext cx="2667872" cy="14073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descr="Shape, arrow&#10;&#10;Description automatically generated" id="318" name="Google Shape;318;p4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41"/>
          <p:cNvSpPr txBox="1"/>
          <p:nvPr/>
        </p:nvSpPr>
        <p:spPr>
          <a:xfrm>
            <a:off x="180802" y="623455"/>
            <a:ext cx="3957246" cy="4847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833C0B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When?</a:t>
            </a:r>
            <a:endParaRPr sz="1100"/>
          </a:p>
        </p:txBody>
      </p:sp>
      <p:sp>
        <p:nvSpPr>
          <p:cNvPr id="320" name="Google Shape;320;p41"/>
          <p:cNvSpPr txBox="1"/>
          <p:nvPr/>
        </p:nvSpPr>
        <p:spPr>
          <a:xfrm>
            <a:off x="586643" y="1552785"/>
            <a:ext cx="3311112" cy="71558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833C0B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Wednesday, October 20th Thursday, October 21st </a:t>
            </a:r>
            <a:endParaRPr sz="1100"/>
          </a:p>
        </p:txBody>
      </p:sp>
      <p:sp>
        <p:nvSpPr>
          <p:cNvPr id="321" name="Google Shape;321;p41"/>
          <p:cNvSpPr txBox="1"/>
          <p:nvPr/>
        </p:nvSpPr>
        <p:spPr>
          <a:xfrm>
            <a:off x="1060010" y="2247371"/>
            <a:ext cx="2364377" cy="3924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833C0B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10 AM – 4 PM</a:t>
            </a:r>
            <a:endParaRPr sz="1100"/>
          </a:p>
        </p:txBody>
      </p:sp>
      <p:sp>
        <p:nvSpPr>
          <p:cNvPr id="322" name="Google Shape;322;p41"/>
          <p:cNvSpPr/>
          <p:nvPr/>
        </p:nvSpPr>
        <p:spPr>
          <a:xfrm>
            <a:off x="1567419" y="2864804"/>
            <a:ext cx="1349561" cy="1631272"/>
          </a:xfrm>
          <a:prstGeom prst="ellipse">
            <a:avLst/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41"/>
          <p:cNvSpPr/>
          <p:nvPr/>
        </p:nvSpPr>
        <p:spPr>
          <a:xfrm>
            <a:off x="6227020" y="2864803"/>
            <a:ext cx="1349561" cy="1631272"/>
          </a:xfrm>
          <a:prstGeom prst="ellipse">
            <a:avLst/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41"/>
          <p:cNvSpPr/>
          <p:nvPr/>
        </p:nvSpPr>
        <p:spPr>
          <a:xfrm>
            <a:off x="3963738" y="2856032"/>
            <a:ext cx="1349561" cy="1631272"/>
          </a:xfrm>
          <a:prstGeom prst="ellipse">
            <a:avLst/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25" name="Google Shape;325;p41"/>
          <p:cNvGrpSpPr/>
          <p:nvPr/>
        </p:nvGrpSpPr>
        <p:grpSpPr>
          <a:xfrm>
            <a:off x="1769267" y="3123995"/>
            <a:ext cx="950855" cy="950855"/>
            <a:chOff x="2359023" y="4165326"/>
            <a:chExt cx="1267807" cy="1267807"/>
          </a:xfrm>
        </p:grpSpPr>
        <p:sp>
          <p:nvSpPr>
            <p:cNvPr id="326" name="Google Shape;326;p41"/>
            <p:cNvSpPr/>
            <p:nvPr/>
          </p:nvSpPr>
          <p:spPr>
            <a:xfrm>
              <a:off x="2359023" y="4165326"/>
              <a:ext cx="1267807" cy="1267807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41"/>
            <p:cNvSpPr/>
            <p:nvPr/>
          </p:nvSpPr>
          <p:spPr>
            <a:xfrm>
              <a:off x="2557922" y="4360661"/>
              <a:ext cx="870008" cy="870008"/>
            </a:xfrm>
            <a:prstGeom prst="ellipse">
              <a:avLst/>
            </a:prstGeom>
            <a:solidFill>
              <a:schemeClr val="dk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8" name="Google Shape;328;p41"/>
          <p:cNvGrpSpPr/>
          <p:nvPr/>
        </p:nvGrpSpPr>
        <p:grpSpPr>
          <a:xfrm>
            <a:off x="4173567" y="3127904"/>
            <a:ext cx="923811" cy="796388"/>
            <a:chOff x="5698017" y="4255873"/>
            <a:chExt cx="1012574" cy="872908"/>
          </a:xfrm>
        </p:grpSpPr>
        <p:sp>
          <p:nvSpPr>
            <p:cNvPr id="329" name="Google Shape;329;p41"/>
            <p:cNvSpPr/>
            <p:nvPr/>
          </p:nvSpPr>
          <p:spPr>
            <a:xfrm>
              <a:off x="5698017" y="4255873"/>
              <a:ext cx="1012574" cy="872908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41"/>
            <p:cNvSpPr/>
            <p:nvPr/>
          </p:nvSpPr>
          <p:spPr>
            <a:xfrm>
              <a:off x="5954708" y="4553965"/>
              <a:ext cx="499191" cy="430336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1" name="Google Shape;331;p41"/>
          <p:cNvGrpSpPr/>
          <p:nvPr/>
        </p:nvGrpSpPr>
        <p:grpSpPr>
          <a:xfrm>
            <a:off x="6488793" y="3183164"/>
            <a:ext cx="826014" cy="826014"/>
            <a:chOff x="8623615" y="4224055"/>
            <a:chExt cx="1101352" cy="1101352"/>
          </a:xfrm>
        </p:grpSpPr>
        <p:sp>
          <p:nvSpPr>
            <p:cNvPr id="332" name="Google Shape;332;p41"/>
            <p:cNvSpPr/>
            <p:nvPr/>
          </p:nvSpPr>
          <p:spPr>
            <a:xfrm>
              <a:off x="8623615" y="4224055"/>
              <a:ext cx="1101352" cy="1101352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41"/>
            <p:cNvSpPr/>
            <p:nvPr/>
          </p:nvSpPr>
          <p:spPr>
            <a:xfrm>
              <a:off x="8845382" y="4445822"/>
              <a:ext cx="657818" cy="657818"/>
            </a:xfrm>
            <a:prstGeom prst="rect">
              <a:avLst/>
            </a:prstGeom>
            <a:solidFill>
              <a:schemeClr val="dk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2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descr="Shape, arrow&#10;&#10;Description automatically generated" id="339" name="Google Shape;339;p4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42"/>
          <p:cNvSpPr txBox="1"/>
          <p:nvPr/>
        </p:nvSpPr>
        <p:spPr>
          <a:xfrm>
            <a:off x="180802" y="623455"/>
            <a:ext cx="3957246" cy="4847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833C0B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Where?</a:t>
            </a:r>
            <a:endParaRPr sz="1100"/>
          </a:p>
        </p:txBody>
      </p:sp>
      <p:sp>
        <p:nvSpPr>
          <p:cNvPr id="341" name="Google Shape;341;p42"/>
          <p:cNvSpPr txBox="1"/>
          <p:nvPr/>
        </p:nvSpPr>
        <p:spPr>
          <a:xfrm>
            <a:off x="5246244" y="1708619"/>
            <a:ext cx="3311112" cy="71558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833C0B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Speedway in front of Gregory Gymnasium</a:t>
            </a:r>
            <a:endParaRPr sz="1100"/>
          </a:p>
        </p:txBody>
      </p:sp>
      <p:sp>
        <p:nvSpPr>
          <p:cNvPr id="342" name="Google Shape;342;p42"/>
          <p:cNvSpPr/>
          <p:nvPr/>
        </p:nvSpPr>
        <p:spPr>
          <a:xfrm>
            <a:off x="1567419" y="2864804"/>
            <a:ext cx="1349561" cy="1631272"/>
          </a:xfrm>
          <a:prstGeom prst="ellipse">
            <a:avLst/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42"/>
          <p:cNvSpPr/>
          <p:nvPr/>
        </p:nvSpPr>
        <p:spPr>
          <a:xfrm>
            <a:off x="6227020" y="2864803"/>
            <a:ext cx="1349561" cy="1631272"/>
          </a:xfrm>
          <a:prstGeom prst="ellipse">
            <a:avLst/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42"/>
          <p:cNvSpPr/>
          <p:nvPr/>
        </p:nvSpPr>
        <p:spPr>
          <a:xfrm>
            <a:off x="3963738" y="2856032"/>
            <a:ext cx="1349561" cy="1631272"/>
          </a:xfrm>
          <a:prstGeom prst="ellipse">
            <a:avLst/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45" name="Google Shape;345;p42"/>
          <p:cNvGrpSpPr/>
          <p:nvPr/>
        </p:nvGrpSpPr>
        <p:grpSpPr>
          <a:xfrm>
            <a:off x="1769267" y="3123995"/>
            <a:ext cx="950855" cy="950855"/>
            <a:chOff x="2359023" y="4165326"/>
            <a:chExt cx="1267807" cy="1267807"/>
          </a:xfrm>
        </p:grpSpPr>
        <p:sp>
          <p:nvSpPr>
            <p:cNvPr id="346" name="Google Shape;346;p42"/>
            <p:cNvSpPr/>
            <p:nvPr/>
          </p:nvSpPr>
          <p:spPr>
            <a:xfrm>
              <a:off x="2359023" y="4165326"/>
              <a:ext cx="1267807" cy="1267807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42"/>
            <p:cNvSpPr/>
            <p:nvPr/>
          </p:nvSpPr>
          <p:spPr>
            <a:xfrm>
              <a:off x="2557922" y="4360661"/>
              <a:ext cx="870008" cy="870008"/>
            </a:xfrm>
            <a:prstGeom prst="ellipse">
              <a:avLst/>
            </a:prstGeom>
            <a:solidFill>
              <a:schemeClr val="dk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8" name="Google Shape;348;p42"/>
          <p:cNvGrpSpPr/>
          <p:nvPr/>
        </p:nvGrpSpPr>
        <p:grpSpPr>
          <a:xfrm>
            <a:off x="4173567" y="3127904"/>
            <a:ext cx="923811" cy="796388"/>
            <a:chOff x="5698017" y="4255873"/>
            <a:chExt cx="1012574" cy="872908"/>
          </a:xfrm>
        </p:grpSpPr>
        <p:sp>
          <p:nvSpPr>
            <p:cNvPr id="349" name="Google Shape;349;p42"/>
            <p:cNvSpPr/>
            <p:nvPr/>
          </p:nvSpPr>
          <p:spPr>
            <a:xfrm>
              <a:off x="5698017" y="4255873"/>
              <a:ext cx="1012574" cy="872908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42"/>
            <p:cNvSpPr/>
            <p:nvPr/>
          </p:nvSpPr>
          <p:spPr>
            <a:xfrm>
              <a:off x="5954708" y="4553965"/>
              <a:ext cx="499191" cy="430336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1" name="Google Shape;351;p42"/>
          <p:cNvGrpSpPr/>
          <p:nvPr/>
        </p:nvGrpSpPr>
        <p:grpSpPr>
          <a:xfrm>
            <a:off x="6488793" y="3183164"/>
            <a:ext cx="826014" cy="826014"/>
            <a:chOff x="8623615" y="4224055"/>
            <a:chExt cx="1101352" cy="1101352"/>
          </a:xfrm>
        </p:grpSpPr>
        <p:sp>
          <p:nvSpPr>
            <p:cNvPr id="352" name="Google Shape;352;p42"/>
            <p:cNvSpPr/>
            <p:nvPr/>
          </p:nvSpPr>
          <p:spPr>
            <a:xfrm>
              <a:off x="8623615" y="4224055"/>
              <a:ext cx="1101352" cy="1101352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42"/>
            <p:cNvSpPr/>
            <p:nvPr/>
          </p:nvSpPr>
          <p:spPr>
            <a:xfrm>
              <a:off x="8845382" y="4445822"/>
              <a:ext cx="657818" cy="657818"/>
            </a:xfrm>
            <a:prstGeom prst="rect">
              <a:avLst/>
            </a:prstGeom>
            <a:solidFill>
              <a:schemeClr val="dk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descr="Shape, arrow&#10;&#10;Description automatically generated" id="359" name="Google Shape;359;p4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43"/>
          <p:cNvSpPr txBox="1"/>
          <p:nvPr/>
        </p:nvSpPr>
        <p:spPr>
          <a:xfrm>
            <a:off x="180802" y="623455"/>
            <a:ext cx="3957246" cy="4847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833C0B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What?</a:t>
            </a:r>
            <a:endParaRPr sz="1100"/>
          </a:p>
        </p:txBody>
      </p:sp>
      <p:sp>
        <p:nvSpPr>
          <p:cNvPr id="361" name="Google Shape;361;p43"/>
          <p:cNvSpPr txBox="1"/>
          <p:nvPr/>
        </p:nvSpPr>
        <p:spPr>
          <a:xfrm>
            <a:off x="2979916" y="1447183"/>
            <a:ext cx="3311112" cy="71558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833C0B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Put your life on the line to pick DALGONA :)</a:t>
            </a:r>
            <a:endParaRPr sz="2100">
              <a:solidFill>
                <a:srgbClr val="833C0B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sp>
        <p:nvSpPr>
          <p:cNvPr id="362" name="Google Shape;362;p43"/>
          <p:cNvSpPr/>
          <p:nvPr/>
        </p:nvSpPr>
        <p:spPr>
          <a:xfrm>
            <a:off x="1567419" y="2584752"/>
            <a:ext cx="1349561" cy="1631272"/>
          </a:xfrm>
          <a:prstGeom prst="ellipse">
            <a:avLst/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43"/>
          <p:cNvSpPr/>
          <p:nvPr/>
        </p:nvSpPr>
        <p:spPr>
          <a:xfrm>
            <a:off x="6227020" y="2584751"/>
            <a:ext cx="1349561" cy="1631272"/>
          </a:xfrm>
          <a:prstGeom prst="ellipse">
            <a:avLst/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43"/>
          <p:cNvSpPr/>
          <p:nvPr/>
        </p:nvSpPr>
        <p:spPr>
          <a:xfrm>
            <a:off x="3963738" y="2575979"/>
            <a:ext cx="1349561" cy="1631272"/>
          </a:xfrm>
          <a:prstGeom prst="ellipse">
            <a:avLst/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65" name="Google Shape;365;p43"/>
          <p:cNvGrpSpPr/>
          <p:nvPr/>
        </p:nvGrpSpPr>
        <p:grpSpPr>
          <a:xfrm>
            <a:off x="1769267" y="2843942"/>
            <a:ext cx="950855" cy="950855"/>
            <a:chOff x="2359023" y="4165326"/>
            <a:chExt cx="1267807" cy="1267807"/>
          </a:xfrm>
        </p:grpSpPr>
        <p:sp>
          <p:nvSpPr>
            <p:cNvPr id="366" name="Google Shape;366;p43"/>
            <p:cNvSpPr/>
            <p:nvPr/>
          </p:nvSpPr>
          <p:spPr>
            <a:xfrm>
              <a:off x="2359023" y="4165326"/>
              <a:ext cx="1267807" cy="1267807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43"/>
            <p:cNvSpPr/>
            <p:nvPr/>
          </p:nvSpPr>
          <p:spPr>
            <a:xfrm>
              <a:off x="2557922" y="4360661"/>
              <a:ext cx="870008" cy="870008"/>
            </a:xfrm>
            <a:prstGeom prst="ellipse">
              <a:avLst/>
            </a:prstGeom>
            <a:solidFill>
              <a:schemeClr val="dk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8" name="Google Shape;368;p43"/>
          <p:cNvGrpSpPr/>
          <p:nvPr/>
        </p:nvGrpSpPr>
        <p:grpSpPr>
          <a:xfrm>
            <a:off x="4173567" y="2847852"/>
            <a:ext cx="923811" cy="796388"/>
            <a:chOff x="5698017" y="4255873"/>
            <a:chExt cx="1012574" cy="872908"/>
          </a:xfrm>
        </p:grpSpPr>
        <p:sp>
          <p:nvSpPr>
            <p:cNvPr id="369" name="Google Shape;369;p43"/>
            <p:cNvSpPr/>
            <p:nvPr/>
          </p:nvSpPr>
          <p:spPr>
            <a:xfrm>
              <a:off x="5698017" y="4255873"/>
              <a:ext cx="1012574" cy="872908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43"/>
            <p:cNvSpPr/>
            <p:nvPr/>
          </p:nvSpPr>
          <p:spPr>
            <a:xfrm>
              <a:off x="5954708" y="4553965"/>
              <a:ext cx="499191" cy="430336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1" name="Google Shape;371;p43"/>
          <p:cNvGrpSpPr/>
          <p:nvPr/>
        </p:nvGrpSpPr>
        <p:grpSpPr>
          <a:xfrm>
            <a:off x="6488793" y="2903112"/>
            <a:ext cx="826014" cy="826014"/>
            <a:chOff x="8623615" y="4224055"/>
            <a:chExt cx="1101352" cy="1101352"/>
          </a:xfrm>
        </p:grpSpPr>
        <p:sp>
          <p:nvSpPr>
            <p:cNvPr id="372" name="Google Shape;372;p43"/>
            <p:cNvSpPr/>
            <p:nvPr/>
          </p:nvSpPr>
          <p:spPr>
            <a:xfrm>
              <a:off x="8623615" y="4224055"/>
              <a:ext cx="1101352" cy="1101352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43"/>
            <p:cNvSpPr/>
            <p:nvPr/>
          </p:nvSpPr>
          <p:spPr>
            <a:xfrm>
              <a:off x="8845382" y="4445822"/>
              <a:ext cx="657818" cy="657818"/>
            </a:xfrm>
            <a:prstGeom prst="rect">
              <a:avLst/>
            </a:prstGeom>
            <a:solidFill>
              <a:schemeClr val="dk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Submachine gun free icon" id="374" name="Google Shape;374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50268" y="3458198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ubmachine gun free icon" id="375" name="Google Shape;375;p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11124" y="3449322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ubmachine gun free icon" id="376" name="Google Shape;376;p4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644955" y="3406823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6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descr="Shape, arrow&#10;&#10;Description automatically generated" id="138" name="Google Shape;138;p2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6"/>
          <p:cNvSpPr txBox="1"/>
          <p:nvPr/>
        </p:nvSpPr>
        <p:spPr>
          <a:xfrm>
            <a:off x="180802" y="623455"/>
            <a:ext cx="3534987" cy="4847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700" u="none" cap="none" strike="noStrike">
                <a:solidFill>
                  <a:srgbClr val="833C0B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Administration</a:t>
            </a:r>
            <a:endParaRPr sz="1100"/>
          </a:p>
        </p:txBody>
      </p:sp>
      <p:sp>
        <p:nvSpPr>
          <p:cNvPr id="140" name="Google Shape;140;p26"/>
          <p:cNvSpPr txBox="1"/>
          <p:nvPr/>
        </p:nvSpPr>
        <p:spPr>
          <a:xfrm>
            <a:off x="1315846" y="3584745"/>
            <a:ext cx="933188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833C0B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Dongari</a:t>
            </a:r>
            <a:endParaRPr sz="1800">
              <a:solidFill>
                <a:srgbClr val="833C0B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sp>
        <p:nvSpPr>
          <p:cNvPr id="141" name="Google Shape;141;p26"/>
          <p:cNvSpPr txBox="1"/>
          <p:nvPr/>
        </p:nvSpPr>
        <p:spPr>
          <a:xfrm>
            <a:off x="3979518" y="3583073"/>
            <a:ext cx="1146564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833C0B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Workshop</a:t>
            </a:r>
            <a:endParaRPr sz="1100"/>
          </a:p>
        </p:txBody>
      </p:sp>
      <p:sp>
        <p:nvSpPr>
          <p:cNvPr id="142" name="Google Shape;142;p26"/>
          <p:cNvSpPr txBox="1"/>
          <p:nvPr/>
        </p:nvSpPr>
        <p:spPr>
          <a:xfrm>
            <a:off x="6416264" y="3583073"/>
            <a:ext cx="1922641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833C0B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Major Group Chat</a:t>
            </a:r>
            <a:endParaRPr sz="1100"/>
          </a:p>
        </p:txBody>
      </p:sp>
      <p:pic>
        <p:nvPicPr>
          <p:cNvPr descr="Sports free icon" id="143" name="Google Shape;143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6642" y="1495529"/>
            <a:ext cx="2171597" cy="21715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raining free icon" id="144" name="Google Shape;144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33800" y="1733550"/>
            <a:ext cx="1676400" cy="1676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at free icon" id="145" name="Google Shape;145;p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29808" y="1733550"/>
            <a:ext cx="1695554" cy="1695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44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descr="Shape, arrow&#10;&#10;Description automatically generated" id="382" name="Google Shape;382;p4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44"/>
          <p:cNvSpPr txBox="1"/>
          <p:nvPr/>
        </p:nvSpPr>
        <p:spPr>
          <a:xfrm>
            <a:off x="180801" y="623455"/>
            <a:ext cx="5325574" cy="4847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833C0B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Squid Game Fundraiser Volunteer</a:t>
            </a:r>
            <a:endParaRPr sz="1100"/>
          </a:p>
        </p:txBody>
      </p:sp>
      <p:pic>
        <p:nvPicPr>
          <p:cNvPr descr="Volunteer Icon #229912 - Free Icons Library" id="384" name="Google Shape;384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40961" y="1769520"/>
            <a:ext cx="2553723" cy="1815981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44"/>
          <p:cNvSpPr txBox="1"/>
          <p:nvPr/>
        </p:nvSpPr>
        <p:spPr>
          <a:xfrm>
            <a:off x="5147938" y="3658805"/>
            <a:ext cx="1959428" cy="3924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833C0B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Sign up here!</a:t>
            </a:r>
            <a:endParaRPr sz="1100"/>
          </a:p>
        </p:txBody>
      </p:sp>
      <p:pic>
        <p:nvPicPr>
          <p:cNvPr descr="Qr code&#10;&#10;Description automatically generated" id="386" name="Google Shape;386;p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56091" y="1442376"/>
            <a:ext cx="2143125" cy="2143125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44"/>
          <p:cNvSpPr txBox="1"/>
          <p:nvPr/>
        </p:nvSpPr>
        <p:spPr>
          <a:xfrm>
            <a:off x="1589535" y="3658805"/>
            <a:ext cx="2256576" cy="3924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833C0B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Want to help us?</a:t>
            </a:r>
            <a:endParaRPr sz="11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45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descr="Shape, arrow&#10;&#10;Description automatically generated" id="393" name="Google Shape;393;p4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45"/>
          <p:cNvSpPr txBox="1"/>
          <p:nvPr/>
        </p:nvSpPr>
        <p:spPr>
          <a:xfrm>
            <a:off x="180801" y="623455"/>
            <a:ext cx="5325574" cy="4847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833C0B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Squid Game Fundraiser Volunteer</a:t>
            </a:r>
            <a:endParaRPr sz="1100"/>
          </a:p>
        </p:txBody>
      </p:sp>
      <p:sp>
        <p:nvSpPr>
          <p:cNvPr id="395" name="Google Shape;395;p45"/>
          <p:cNvSpPr txBox="1"/>
          <p:nvPr/>
        </p:nvSpPr>
        <p:spPr>
          <a:xfrm>
            <a:off x="3098305" y="3770875"/>
            <a:ext cx="2947389" cy="3924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833C0B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You can be one of us!!</a:t>
            </a:r>
            <a:endParaRPr sz="1100"/>
          </a:p>
        </p:txBody>
      </p:sp>
      <p:pic>
        <p:nvPicPr>
          <p:cNvPr descr="진행요원은 세모가 제일 서열 낮음???-[오징어게임] 갤러리 커뮤니티 포털 -디시인사이드" id="396" name="Google Shape;396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86995" y="1617627"/>
            <a:ext cx="4170008" cy="19578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46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descr="Shape, arrow&#10;&#10;Description automatically generated" id="403" name="Google Shape;403;p4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46"/>
          <p:cNvSpPr txBox="1"/>
          <p:nvPr/>
        </p:nvSpPr>
        <p:spPr>
          <a:xfrm>
            <a:off x="180802" y="623455"/>
            <a:ext cx="3534987" cy="4847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833C0B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Finance</a:t>
            </a:r>
            <a:endParaRPr sz="1100"/>
          </a:p>
        </p:txBody>
      </p:sp>
      <p:sp>
        <p:nvSpPr>
          <p:cNvPr id="405" name="Google Shape;405;p46"/>
          <p:cNvSpPr txBox="1"/>
          <p:nvPr/>
        </p:nvSpPr>
        <p:spPr>
          <a:xfrm>
            <a:off x="237476" y="3875484"/>
            <a:ext cx="4968510" cy="3924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833C0B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UKA X KAAGA Scholarship</a:t>
            </a:r>
            <a:endParaRPr sz="1100"/>
          </a:p>
        </p:txBody>
      </p:sp>
      <p:pic>
        <p:nvPicPr>
          <p:cNvPr descr="Scholarship free icon" id="406" name="Google Shape;406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27674" y="1731658"/>
            <a:ext cx="1988114" cy="19881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shirt free icon" id="407" name="Google Shape;407;p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43463" y="1731658"/>
            <a:ext cx="1988114" cy="1988114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46"/>
          <p:cNvSpPr txBox="1"/>
          <p:nvPr/>
        </p:nvSpPr>
        <p:spPr>
          <a:xfrm>
            <a:off x="3953265" y="3875484"/>
            <a:ext cx="4968510" cy="3924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833C0B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UKA T-Shirt</a:t>
            </a:r>
            <a:endParaRPr sz="11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47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descr="Shape, arrow&#10;&#10;Description automatically generated" id="414" name="Google Shape;414;p4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47"/>
          <p:cNvSpPr txBox="1"/>
          <p:nvPr/>
        </p:nvSpPr>
        <p:spPr>
          <a:xfrm>
            <a:off x="180802" y="623455"/>
            <a:ext cx="4968510" cy="4847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833C0B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UKA X KAAGA Scholarship</a:t>
            </a:r>
            <a:endParaRPr sz="1100"/>
          </a:p>
        </p:txBody>
      </p:sp>
      <p:sp>
        <p:nvSpPr>
          <p:cNvPr id="416" name="Google Shape;416;p47"/>
          <p:cNvSpPr txBox="1"/>
          <p:nvPr/>
        </p:nvSpPr>
        <p:spPr>
          <a:xfrm>
            <a:off x="869493" y="3879020"/>
            <a:ext cx="7269480" cy="76174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833C0B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Sponsored by Korean American Association of Greater Austin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833C0B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Application Deadline</a:t>
            </a:r>
            <a:r>
              <a:rPr lang="en" sz="1500">
                <a:solidFill>
                  <a:srgbClr val="833C0B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: </a:t>
            </a:r>
            <a:r>
              <a:rPr lang="en" sz="1500">
                <a:solidFill>
                  <a:srgbClr val="833C0B"/>
                </a:solidFill>
                <a:highlight>
                  <a:srgbClr val="FFFF00"/>
                </a:highlight>
                <a:latin typeface="Franklin Gothic"/>
                <a:ea typeface="Franklin Gothic"/>
                <a:cs typeface="Franklin Gothic"/>
                <a:sym typeface="Franklin Gothic"/>
              </a:rPr>
              <a:t>11:59 PM, Sunday, October 31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833C0B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Winners will be announced on </a:t>
            </a:r>
            <a:r>
              <a:rPr lang="en" sz="1500">
                <a:solidFill>
                  <a:srgbClr val="833C0B"/>
                </a:solidFill>
                <a:highlight>
                  <a:srgbClr val="FFFF00"/>
                </a:highlight>
                <a:latin typeface="Franklin Gothic"/>
                <a:ea typeface="Franklin Gothic"/>
                <a:cs typeface="Franklin Gothic"/>
                <a:sym typeface="Franklin Gothic"/>
              </a:rPr>
              <a:t>November 7</a:t>
            </a:r>
            <a:r>
              <a:rPr baseline="30000" lang="en" sz="1500">
                <a:solidFill>
                  <a:srgbClr val="833C0B"/>
                </a:solidFill>
                <a:highlight>
                  <a:srgbClr val="FFFF00"/>
                </a:highlight>
                <a:latin typeface="Franklin Gothic"/>
                <a:ea typeface="Franklin Gothic"/>
                <a:cs typeface="Franklin Gothic"/>
                <a:sym typeface="Franklin Gothic"/>
              </a:rPr>
              <a:t>th</a:t>
            </a:r>
            <a:r>
              <a:rPr lang="en" sz="1500">
                <a:solidFill>
                  <a:srgbClr val="833C0B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.</a:t>
            </a:r>
            <a:endParaRPr sz="1100"/>
          </a:p>
        </p:txBody>
      </p:sp>
      <p:grpSp>
        <p:nvGrpSpPr>
          <p:cNvPr id="417" name="Google Shape;417;p47"/>
          <p:cNvGrpSpPr/>
          <p:nvPr/>
        </p:nvGrpSpPr>
        <p:grpSpPr>
          <a:xfrm>
            <a:off x="2742133" y="1539918"/>
            <a:ext cx="3659733" cy="2191946"/>
            <a:chOff x="3079368" y="1943752"/>
            <a:chExt cx="4879644" cy="2922594"/>
          </a:xfrm>
        </p:grpSpPr>
        <p:pic>
          <p:nvPicPr>
            <p:cNvPr descr="Korean American Association of Greater Austin - Home | Facebook" id="418" name="Google Shape;418;p4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079368" y="1943752"/>
              <a:ext cx="2603319" cy="29225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Give money free icon" id="419" name="Google Shape;419;p4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428834" y="2139960"/>
              <a:ext cx="2530178" cy="253017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48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descr="Shape, arrow&#10;&#10;Description automatically generated" id="425" name="Google Shape;425;p4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p48"/>
          <p:cNvSpPr txBox="1"/>
          <p:nvPr/>
        </p:nvSpPr>
        <p:spPr>
          <a:xfrm>
            <a:off x="180801" y="623455"/>
            <a:ext cx="5743204" cy="4847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833C0B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UKA X KAAGA Scholarship</a:t>
            </a:r>
            <a:endParaRPr sz="1100"/>
          </a:p>
        </p:txBody>
      </p:sp>
      <p:sp>
        <p:nvSpPr>
          <p:cNvPr id="427" name="Google Shape;427;p48"/>
          <p:cNvSpPr txBox="1"/>
          <p:nvPr/>
        </p:nvSpPr>
        <p:spPr>
          <a:xfrm>
            <a:off x="1493668" y="3825762"/>
            <a:ext cx="6156665" cy="3924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FF0000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Two</a:t>
            </a:r>
            <a:r>
              <a:rPr lang="en" sz="2100">
                <a:solidFill>
                  <a:srgbClr val="833C0B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 recipients will be selected from </a:t>
            </a:r>
            <a:r>
              <a:rPr lang="en" sz="2100">
                <a:solidFill>
                  <a:srgbClr val="002060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UKA members</a:t>
            </a:r>
            <a:endParaRPr sz="1100"/>
          </a:p>
        </p:txBody>
      </p:sp>
      <p:pic>
        <p:nvPicPr>
          <p:cNvPr descr="People, two, person, man, human, profile, avatar icon - Download on  Iconfinder" id="428" name="Google Shape;428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19548" y="1011880"/>
            <a:ext cx="3448595" cy="34485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4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descr="Shape, arrow&#10;&#10;Description automatically generated" id="434" name="Google Shape;434;p4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p49"/>
          <p:cNvSpPr txBox="1"/>
          <p:nvPr/>
        </p:nvSpPr>
        <p:spPr>
          <a:xfrm>
            <a:off x="180801" y="623455"/>
            <a:ext cx="5743204" cy="4847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833C0B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UKA X KAAGA Scholarship</a:t>
            </a:r>
            <a:endParaRPr sz="1100"/>
          </a:p>
        </p:txBody>
      </p:sp>
      <p:pic>
        <p:nvPicPr>
          <p:cNvPr descr="People, two, person, man, human, profile, avatar icon - Download on  Iconfinder" id="436" name="Google Shape;436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19548" y="1011880"/>
            <a:ext cx="3448595" cy="34485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sh - Free business icons" id="437" name="Google Shape;437;p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21904" y="2736177"/>
            <a:ext cx="1894899" cy="9948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sh - Free business icons" id="438" name="Google Shape;438;p4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919548" y="2736176"/>
            <a:ext cx="1894899" cy="994822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p49"/>
          <p:cNvSpPr txBox="1"/>
          <p:nvPr/>
        </p:nvSpPr>
        <p:spPr>
          <a:xfrm>
            <a:off x="2651760" y="3802603"/>
            <a:ext cx="3840480" cy="43858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833C0B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Each will receive $500!</a:t>
            </a:r>
            <a:endParaRPr sz="11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50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descr="Shape, arrow&#10;&#10;Description automatically generated" id="445" name="Google Shape;445;p5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p50"/>
          <p:cNvSpPr txBox="1"/>
          <p:nvPr/>
        </p:nvSpPr>
        <p:spPr>
          <a:xfrm>
            <a:off x="180802" y="623455"/>
            <a:ext cx="4839521" cy="4847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833C0B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How to Apply:</a:t>
            </a:r>
            <a:endParaRPr sz="1100"/>
          </a:p>
        </p:txBody>
      </p:sp>
      <p:sp>
        <p:nvSpPr>
          <p:cNvPr id="447" name="Google Shape;447;p50"/>
          <p:cNvSpPr txBox="1"/>
          <p:nvPr/>
        </p:nvSpPr>
        <p:spPr>
          <a:xfrm>
            <a:off x="92177" y="3324787"/>
            <a:ext cx="3016046" cy="71558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833C0B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Fill out personal information form</a:t>
            </a:r>
            <a:endParaRPr sz="1100"/>
          </a:p>
        </p:txBody>
      </p:sp>
      <p:sp>
        <p:nvSpPr>
          <p:cNvPr id="448" name="Google Shape;448;p50"/>
          <p:cNvSpPr txBox="1"/>
          <p:nvPr/>
        </p:nvSpPr>
        <p:spPr>
          <a:xfrm>
            <a:off x="3208564" y="3324788"/>
            <a:ext cx="2726872" cy="71558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833C0B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Proof of Financial Need</a:t>
            </a:r>
            <a:endParaRPr sz="1100"/>
          </a:p>
        </p:txBody>
      </p:sp>
      <p:sp>
        <p:nvSpPr>
          <p:cNvPr id="449" name="Google Shape;449;p50"/>
          <p:cNvSpPr txBox="1"/>
          <p:nvPr/>
        </p:nvSpPr>
        <p:spPr>
          <a:xfrm>
            <a:off x="6308914" y="3324787"/>
            <a:ext cx="2276327" cy="3924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833C0B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1 page essay</a:t>
            </a:r>
            <a:endParaRPr sz="1100"/>
          </a:p>
        </p:txBody>
      </p:sp>
      <p:pic>
        <p:nvPicPr>
          <p:cNvPr descr="Form Icons - Download Free Vector Icons | Noun Project" id="450" name="Google Shape;450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5825" y="1739039"/>
            <a:ext cx="1428750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nancial Aid Icon Png, Transparent Png , Transparent Png Image - PNGitem" id="451" name="Google Shape;451;p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20440" y="1731658"/>
            <a:ext cx="1801066" cy="13340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796 Writing Essay Stock Vector Illustration and Royalty Free Writing Essay  Clipart" id="452" name="Google Shape;452;p5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465138" y="1471474"/>
            <a:ext cx="1963880" cy="1963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5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descr="Shape, arrow&#10;&#10;Description automatically generated" id="459" name="Google Shape;459;p5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60" name="Google Shape;460;p51"/>
          <p:cNvSpPr txBox="1"/>
          <p:nvPr/>
        </p:nvSpPr>
        <p:spPr>
          <a:xfrm>
            <a:off x="180802" y="623455"/>
            <a:ext cx="3534987" cy="4847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833C0B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UKA T-Shirt</a:t>
            </a:r>
            <a:endParaRPr sz="1100"/>
          </a:p>
        </p:txBody>
      </p:sp>
      <p:pic>
        <p:nvPicPr>
          <p:cNvPr descr="Tshirt free icon" id="461" name="Google Shape;461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77943" y="1731658"/>
            <a:ext cx="1988114" cy="1988114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Google Shape;462;p51"/>
          <p:cNvSpPr txBox="1"/>
          <p:nvPr/>
        </p:nvSpPr>
        <p:spPr>
          <a:xfrm>
            <a:off x="2087744" y="3875484"/>
            <a:ext cx="4968510" cy="4847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rgbClr val="00B050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$5</a:t>
            </a:r>
            <a:r>
              <a:rPr lang="en" sz="2100">
                <a:solidFill>
                  <a:srgbClr val="833C0B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 per each shirt!!</a:t>
            </a:r>
            <a:endParaRPr sz="11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52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descr="Shape, arrow&#10;&#10;Description automatically generated" id="469" name="Google Shape;469;p5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p52"/>
          <p:cNvSpPr txBox="1"/>
          <p:nvPr/>
        </p:nvSpPr>
        <p:spPr>
          <a:xfrm>
            <a:off x="180802" y="623455"/>
            <a:ext cx="3534987" cy="4847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833C0B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UKA T-Shirt</a:t>
            </a:r>
            <a:endParaRPr sz="1100"/>
          </a:p>
        </p:txBody>
      </p:sp>
      <p:pic>
        <p:nvPicPr>
          <p:cNvPr descr="Tshirt free icon" id="471" name="Google Shape;471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60157" y="1731658"/>
            <a:ext cx="1988114" cy="1988114"/>
          </a:xfrm>
          <a:prstGeom prst="rect">
            <a:avLst/>
          </a:prstGeom>
          <a:noFill/>
          <a:ln>
            <a:noFill/>
          </a:ln>
        </p:spPr>
      </p:pic>
      <p:sp>
        <p:nvSpPr>
          <p:cNvPr id="472" name="Google Shape;472;p52"/>
          <p:cNvSpPr txBox="1"/>
          <p:nvPr/>
        </p:nvSpPr>
        <p:spPr>
          <a:xfrm>
            <a:off x="2087744" y="3875484"/>
            <a:ext cx="4968510" cy="71558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833C0B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The color of T-shirt will be different between </a:t>
            </a:r>
            <a:r>
              <a:rPr lang="en" sz="2100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General Member</a:t>
            </a:r>
            <a:r>
              <a:rPr lang="en" sz="2100">
                <a:solidFill>
                  <a:srgbClr val="833C0B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 and </a:t>
            </a:r>
            <a:r>
              <a:rPr lang="en" sz="210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Director </a:t>
            </a:r>
            <a:endParaRPr sz="1100"/>
          </a:p>
        </p:txBody>
      </p:sp>
      <p:pic>
        <p:nvPicPr>
          <p:cNvPr descr="Tshirt free icon" id="473" name="Google Shape;473;p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95730" y="1731658"/>
            <a:ext cx="1988113" cy="19881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5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descr="Shape, arrow&#10;&#10;Description automatically generated" id="480" name="Google Shape;480;p5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Google Shape;481;p53"/>
          <p:cNvSpPr txBox="1"/>
          <p:nvPr/>
        </p:nvSpPr>
        <p:spPr>
          <a:xfrm>
            <a:off x="180802" y="623455"/>
            <a:ext cx="3534987" cy="4847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833C0B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UKA T-Shirt</a:t>
            </a:r>
            <a:endParaRPr sz="1100"/>
          </a:p>
        </p:txBody>
      </p:sp>
      <p:sp>
        <p:nvSpPr>
          <p:cNvPr id="482" name="Google Shape;482;p53"/>
          <p:cNvSpPr txBox="1"/>
          <p:nvPr/>
        </p:nvSpPr>
        <p:spPr>
          <a:xfrm>
            <a:off x="2087744" y="3686641"/>
            <a:ext cx="4968510" cy="71558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833C0B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Any member can </a:t>
            </a:r>
            <a:r>
              <a:rPr lang="en" sz="2100">
                <a:solidFill>
                  <a:srgbClr val="00B050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DESIGN</a:t>
            </a:r>
            <a:r>
              <a:rPr lang="en" sz="2100">
                <a:solidFill>
                  <a:srgbClr val="833C0B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 for UKA T-shirt!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833C0B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The </a:t>
            </a:r>
            <a:r>
              <a:rPr b="1" lang="en" sz="2100">
                <a:solidFill>
                  <a:srgbClr val="2F5496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COOLEST</a:t>
            </a:r>
            <a:r>
              <a:rPr lang="en" sz="2100">
                <a:solidFill>
                  <a:srgbClr val="833C0B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 design will be selected</a:t>
            </a:r>
            <a:endParaRPr sz="2100">
              <a:solidFill>
                <a:schemeClr val="dk1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pic>
        <p:nvPicPr>
          <p:cNvPr descr="A person wearing a white t-shirt with black text&#10;&#10;Description automatically generated with medium confidence" id="483" name="Google Shape;483;p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26120" y="1506692"/>
            <a:ext cx="1831183" cy="18517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erson wearing a white shirt&#10;&#10;Description automatically generated with medium confidence" id="484" name="Google Shape;484;p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087744" y="1510076"/>
            <a:ext cx="1930137" cy="1848374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Google Shape;485;p53"/>
          <p:cNvSpPr txBox="1"/>
          <p:nvPr/>
        </p:nvSpPr>
        <p:spPr>
          <a:xfrm>
            <a:off x="-749801" y="1457814"/>
            <a:ext cx="4968510" cy="3924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833C0B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Ex)</a:t>
            </a:r>
            <a:endParaRPr sz="11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7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descr="Shape, arrow&#10;&#10;Description automatically generated" id="151" name="Google Shape;151;p2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7"/>
          <p:cNvSpPr txBox="1"/>
          <p:nvPr/>
        </p:nvSpPr>
        <p:spPr>
          <a:xfrm>
            <a:off x="180802" y="623455"/>
            <a:ext cx="3534987" cy="4847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833C0B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Dongari Update</a:t>
            </a:r>
            <a:endParaRPr sz="1100"/>
          </a:p>
        </p:txBody>
      </p:sp>
      <p:pic>
        <p:nvPicPr>
          <p:cNvPr descr="Grant free icon" id="153" name="Google Shape;153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79222" y="1419172"/>
            <a:ext cx="1985555" cy="198555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7"/>
          <p:cNvSpPr txBox="1"/>
          <p:nvPr/>
        </p:nvSpPr>
        <p:spPr>
          <a:xfrm>
            <a:off x="2444350" y="3555884"/>
            <a:ext cx="4255300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833C0B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We give </a:t>
            </a:r>
            <a:r>
              <a:rPr lang="en" sz="1800">
                <a:solidFill>
                  <a:schemeClr val="accent6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$200 </a:t>
            </a:r>
            <a:r>
              <a:rPr lang="en" sz="1800">
                <a:solidFill>
                  <a:srgbClr val="833C0B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to each Dongari this year!!</a:t>
            </a:r>
            <a:endParaRPr sz="11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54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descr="Shape, arrow&#10;&#10;Description automatically generated" id="492" name="Google Shape;492;p5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93" name="Google Shape;493;p54"/>
          <p:cNvSpPr txBox="1"/>
          <p:nvPr/>
        </p:nvSpPr>
        <p:spPr>
          <a:xfrm>
            <a:off x="180802" y="623455"/>
            <a:ext cx="3534987" cy="4847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833C0B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UKA T-Shirt</a:t>
            </a:r>
            <a:endParaRPr sz="1100"/>
          </a:p>
        </p:txBody>
      </p:sp>
      <p:sp>
        <p:nvSpPr>
          <p:cNvPr id="494" name="Google Shape;494;p54"/>
          <p:cNvSpPr txBox="1"/>
          <p:nvPr/>
        </p:nvSpPr>
        <p:spPr>
          <a:xfrm>
            <a:off x="826003" y="1867242"/>
            <a:ext cx="4461614" cy="200824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833C0B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If your design is selected,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833C0B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 </a:t>
            </a:r>
            <a:endParaRPr sz="1100"/>
          </a:p>
          <a:p>
            <a:pPr indent="-374650" lvl="0" marL="381000" marR="0" rtl="0" algn="l">
              <a:spcBef>
                <a:spcPts val="0"/>
              </a:spcBef>
              <a:spcAft>
                <a:spcPts val="0"/>
              </a:spcAft>
              <a:buClr>
                <a:srgbClr val="833C0B"/>
              </a:buClr>
              <a:buSzPts val="2100"/>
              <a:buFont typeface="Franklin Gothic"/>
              <a:buAutoNum type="arabicPeriod"/>
            </a:pPr>
            <a:r>
              <a:rPr lang="en" sz="2100">
                <a:solidFill>
                  <a:srgbClr val="833C0B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T-shirt is free!!</a:t>
            </a:r>
            <a:endParaRPr sz="1100"/>
          </a:p>
          <a:p>
            <a:pPr indent="-241300" lvl="0" marL="381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t/>
            </a:r>
            <a:endParaRPr sz="2100">
              <a:solidFill>
                <a:srgbClr val="833C0B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indent="-374650" lvl="0" marL="381000" marR="0" rtl="0" algn="l">
              <a:spcBef>
                <a:spcPts val="0"/>
              </a:spcBef>
              <a:spcAft>
                <a:spcPts val="0"/>
              </a:spcAft>
              <a:buClr>
                <a:srgbClr val="833C0B"/>
              </a:buClr>
              <a:buSzPts val="2100"/>
              <a:buFont typeface="Franklin Gothic"/>
              <a:buAutoNum type="arabicPeriod"/>
            </a:pPr>
            <a:r>
              <a:rPr lang="en" sz="2100">
                <a:solidFill>
                  <a:srgbClr val="833C0B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Your name will be on the designed by on the UKA website</a:t>
            </a:r>
            <a:endParaRPr sz="1100"/>
          </a:p>
        </p:txBody>
      </p:sp>
      <p:pic>
        <p:nvPicPr>
          <p:cNvPr descr="Win free icon" id="495" name="Google Shape;495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14391" y="1678667"/>
            <a:ext cx="2385391" cy="23853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55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descr="Shape, arrow&#10;&#10;Description automatically generated" id="501" name="Google Shape;501;p5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02" name="Google Shape;502;p55"/>
          <p:cNvSpPr txBox="1"/>
          <p:nvPr/>
        </p:nvSpPr>
        <p:spPr>
          <a:xfrm>
            <a:off x="180801" y="623455"/>
            <a:ext cx="5212922" cy="4847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833C0B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Operation</a:t>
            </a:r>
            <a:endParaRPr sz="1100"/>
          </a:p>
        </p:txBody>
      </p:sp>
      <p:sp>
        <p:nvSpPr>
          <p:cNvPr id="503" name="Google Shape;503;p55"/>
          <p:cNvSpPr txBox="1"/>
          <p:nvPr/>
        </p:nvSpPr>
        <p:spPr>
          <a:xfrm>
            <a:off x="628650" y="3822230"/>
            <a:ext cx="2700810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833C0B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FAM-FAM Updates</a:t>
            </a:r>
            <a:endParaRPr sz="1100"/>
          </a:p>
        </p:txBody>
      </p:sp>
      <p:sp>
        <p:nvSpPr>
          <p:cNvPr id="504" name="Google Shape;504;p55"/>
          <p:cNvSpPr txBox="1"/>
          <p:nvPr/>
        </p:nvSpPr>
        <p:spPr>
          <a:xfrm>
            <a:off x="3221595" y="3822230"/>
            <a:ext cx="2700810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833C0B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Picnic</a:t>
            </a:r>
            <a:endParaRPr sz="1100"/>
          </a:p>
        </p:txBody>
      </p:sp>
      <p:sp>
        <p:nvSpPr>
          <p:cNvPr id="505" name="Google Shape;505;p55"/>
          <p:cNvSpPr txBox="1"/>
          <p:nvPr/>
        </p:nvSpPr>
        <p:spPr>
          <a:xfrm>
            <a:off x="5922405" y="3822230"/>
            <a:ext cx="2700810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833C0B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Other Upcoming Events</a:t>
            </a:r>
            <a:endParaRPr sz="1100"/>
          </a:p>
        </p:txBody>
      </p:sp>
      <p:pic>
        <p:nvPicPr>
          <p:cNvPr descr="Family free icon" id="506" name="Google Shape;506;p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13482" y="1931272"/>
            <a:ext cx="1731145" cy="17311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nic basket free icon" id="507" name="Google Shape;507;p5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35280" y="2062929"/>
            <a:ext cx="1673440" cy="16734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vent free icon" id="508" name="Google Shape;508;p5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439640" y="2062929"/>
            <a:ext cx="1673440" cy="1673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6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descr="Shape, arrow&#10;&#10;Description automatically generated" id="514" name="Google Shape;514;p5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15" name="Google Shape;515;p56"/>
          <p:cNvSpPr txBox="1"/>
          <p:nvPr/>
        </p:nvSpPr>
        <p:spPr>
          <a:xfrm>
            <a:off x="180801" y="623455"/>
            <a:ext cx="5212922" cy="4847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833C0B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FAM-FAM Updates</a:t>
            </a:r>
            <a:endParaRPr sz="1100"/>
          </a:p>
        </p:txBody>
      </p:sp>
      <p:pic>
        <p:nvPicPr>
          <p:cNvPr descr="A picture containing text, indoor, person, doll&#10;&#10;Description automatically generated" id="516" name="Google Shape;516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400000">
            <a:off x="1393875" y="885480"/>
            <a:ext cx="1313878" cy="23357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sitting at a table with food&#10;&#10;Description automatically generated with medium confidence" id="517" name="Google Shape;517;p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60510" y="1369808"/>
            <a:ext cx="1950414" cy="1464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sitting at a table&#10;&#10;Description automatically generated with medium confidence" id="518" name="Google Shape;518;p5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969726" y="1369808"/>
            <a:ext cx="2031610" cy="15263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&#10;&#10;Description automatically generated" id="519" name="Google Shape;519;p5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10800000">
            <a:off x="882922" y="2896147"/>
            <a:ext cx="2335783" cy="17518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posing for a photo&#10;&#10;Description automatically generated" id="520" name="Google Shape;520;p5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660510" y="3057235"/>
            <a:ext cx="1950414" cy="14628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posing for a photo&#10;&#10;Description automatically generated with medium confidence" id="521" name="Google Shape;521;p5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962968" y="3228980"/>
            <a:ext cx="2038367" cy="11479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57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descr="Shape, arrow&#10;&#10;Description automatically generated" id="527" name="Google Shape;527;p5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p57"/>
          <p:cNvSpPr txBox="1"/>
          <p:nvPr/>
        </p:nvSpPr>
        <p:spPr>
          <a:xfrm>
            <a:off x="180802" y="623455"/>
            <a:ext cx="3534987" cy="4847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833C0B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Picnic on Oct. 23!</a:t>
            </a:r>
            <a:endParaRPr sz="1100"/>
          </a:p>
        </p:txBody>
      </p:sp>
      <p:sp>
        <p:nvSpPr>
          <p:cNvPr id="529" name="Google Shape;529;p57"/>
          <p:cNvSpPr txBox="1"/>
          <p:nvPr/>
        </p:nvSpPr>
        <p:spPr>
          <a:xfrm>
            <a:off x="1363701" y="3768964"/>
            <a:ext cx="2700810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833C0B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Good Music!</a:t>
            </a:r>
            <a:endParaRPr sz="1100"/>
          </a:p>
        </p:txBody>
      </p:sp>
      <p:sp>
        <p:nvSpPr>
          <p:cNvPr id="530" name="Google Shape;530;p57"/>
          <p:cNvSpPr txBox="1"/>
          <p:nvPr/>
        </p:nvSpPr>
        <p:spPr>
          <a:xfrm rot="1044464">
            <a:off x="6443855" y="1276403"/>
            <a:ext cx="2700810" cy="53091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833C0B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4:30-7pm!</a:t>
            </a:r>
            <a:endParaRPr sz="1100"/>
          </a:p>
        </p:txBody>
      </p:sp>
      <p:grpSp>
        <p:nvGrpSpPr>
          <p:cNvPr id="531" name="Google Shape;531;p57"/>
          <p:cNvGrpSpPr/>
          <p:nvPr/>
        </p:nvGrpSpPr>
        <p:grpSpPr>
          <a:xfrm>
            <a:off x="1457367" y="1701781"/>
            <a:ext cx="6229266" cy="1852710"/>
            <a:chOff x="1623480" y="2269041"/>
            <a:chExt cx="8305688" cy="2470280"/>
          </a:xfrm>
        </p:grpSpPr>
        <p:pic>
          <p:nvPicPr>
            <p:cNvPr descr="A person with his mouth open&#10;&#10;Description automatically generated with low confidence" id="532" name="Google Shape;532;p5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623480" y="2269041"/>
              <a:ext cx="3360924" cy="24702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3" name="Google Shape;533;p57"/>
            <p:cNvPicPr preferRelativeResize="0"/>
            <p:nvPr/>
          </p:nvPicPr>
          <p:blipFill rotWithShape="1">
            <a:blip r:embed="rId5">
              <a:alphaModFix/>
            </a:blip>
            <a:srcRect b="0" l="13289" r="19501" t="0"/>
            <a:stretch/>
          </p:blipFill>
          <p:spPr>
            <a:xfrm>
              <a:off x="6568244" y="2269041"/>
              <a:ext cx="3360924" cy="24702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34" name="Google Shape;534;p57"/>
          <p:cNvSpPr txBox="1"/>
          <p:nvPr/>
        </p:nvSpPr>
        <p:spPr>
          <a:xfrm>
            <a:off x="5079489" y="3768964"/>
            <a:ext cx="2700810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833C0B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Fun Games!</a:t>
            </a:r>
            <a:endParaRPr sz="1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58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descr="Shape, arrow&#10;&#10;Description automatically generated" id="540" name="Google Shape;540;p5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41" name="Google Shape;541;p58"/>
          <p:cNvSpPr txBox="1"/>
          <p:nvPr/>
        </p:nvSpPr>
        <p:spPr>
          <a:xfrm>
            <a:off x="180802" y="623455"/>
            <a:ext cx="3534987" cy="4847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833C0B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Bring your own Food!</a:t>
            </a:r>
            <a:endParaRPr sz="1100"/>
          </a:p>
        </p:txBody>
      </p:sp>
      <p:pic>
        <p:nvPicPr>
          <p:cNvPr descr="Picnic basket free icon" id="542" name="Google Shape;542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04009" y="1617627"/>
            <a:ext cx="2335983" cy="2335983"/>
          </a:xfrm>
          <a:prstGeom prst="rect">
            <a:avLst/>
          </a:prstGeom>
          <a:noFill/>
          <a:ln>
            <a:noFill/>
          </a:ln>
        </p:spPr>
      </p:pic>
      <p:sp>
        <p:nvSpPr>
          <p:cNvPr id="543" name="Google Shape;543;p58"/>
          <p:cNvSpPr txBox="1"/>
          <p:nvPr/>
        </p:nvSpPr>
        <p:spPr>
          <a:xfrm>
            <a:off x="3221595" y="3956972"/>
            <a:ext cx="2700810" cy="6232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833C0B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Prepare your food with your </a:t>
            </a:r>
            <a:r>
              <a:rPr lang="en" sz="1800">
                <a:solidFill>
                  <a:srgbClr val="C00000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FAM-FAM</a:t>
            </a:r>
            <a:r>
              <a:rPr lang="en" sz="1800">
                <a:solidFill>
                  <a:srgbClr val="833C0B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 members!</a:t>
            </a:r>
            <a:endParaRPr sz="1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5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descr="Shape, arrow&#10;&#10;Description automatically generated" id="549" name="Google Shape;549;p5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0" name="Google Shape;550;p59"/>
          <p:cNvSpPr txBox="1"/>
          <p:nvPr/>
        </p:nvSpPr>
        <p:spPr>
          <a:xfrm>
            <a:off x="2142831" y="888824"/>
            <a:ext cx="4858337" cy="4847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833C0B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You can bring anything to play!</a:t>
            </a:r>
            <a:endParaRPr sz="1100"/>
          </a:p>
        </p:txBody>
      </p:sp>
      <p:pic>
        <p:nvPicPr>
          <p:cNvPr descr="Rugby ball free icon" id="551" name="Google Shape;551;p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40740" y="2202293"/>
            <a:ext cx="1354207" cy="13542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risbee free icon" id="552" name="Google Shape;552;p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88163" y="2202293"/>
            <a:ext cx="1354207" cy="13542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60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descr="Shape, arrow&#10;&#10;Description automatically generated" id="558" name="Google Shape;558;p6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9" name="Google Shape;559;p60"/>
          <p:cNvSpPr txBox="1"/>
          <p:nvPr/>
        </p:nvSpPr>
        <p:spPr>
          <a:xfrm>
            <a:off x="2142831" y="888824"/>
            <a:ext cx="4858337" cy="90024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833C0B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There are games that FAM-FAMs will compete each other.</a:t>
            </a:r>
            <a:endParaRPr sz="1100"/>
          </a:p>
        </p:txBody>
      </p:sp>
      <p:pic>
        <p:nvPicPr>
          <p:cNvPr descr="Rewards free icon" id="560" name="Google Shape;560;p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95480" y="1882996"/>
            <a:ext cx="1953039" cy="1953039"/>
          </a:xfrm>
          <a:prstGeom prst="rect">
            <a:avLst/>
          </a:prstGeom>
          <a:noFill/>
          <a:ln>
            <a:noFill/>
          </a:ln>
        </p:spPr>
      </p:pic>
      <p:sp>
        <p:nvSpPr>
          <p:cNvPr id="561" name="Google Shape;561;p60"/>
          <p:cNvSpPr txBox="1"/>
          <p:nvPr/>
        </p:nvSpPr>
        <p:spPr>
          <a:xfrm>
            <a:off x="2981739" y="3943052"/>
            <a:ext cx="3180522" cy="6232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833C0B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The winning FAM-FAM will receive </a:t>
            </a:r>
            <a:r>
              <a:rPr lang="en" sz="1800">
                <a:solidFill>
                  <a:srgbClr val="548135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$200 </a:t>
            </a:r>
            <a:r>
              <a:rPr lang="en" sz="1800">
                <a:solidFill>
                  <a:srgbClr val="833C0B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as a reward!</a:t>
            </a:r>
            <a:endParaRPr sz="1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6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descr="Shape, arrow&#10;&#10;Description automatically generated" id="567" name="Google Shape;567;p6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8" name="Google Shape;568;p61"/>
          <p:cNvSpPr txBox="1"/>
          <p:nvPr/>
        </p:nvSpPr>
        <p:spPr>
          <a:xfrm>
            <a:off x="180802" y="623455"/>
            <a:ext cx="3534987" cy="4847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833C0B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Upcoming Events</a:t>
            </a:r>
            <a:endParaRPr sz="1100"/>
          </a:p>
        </p:txBody>
      </p:sp>
      <p:pic>
        <p:nvPicPr>
          <p:cNvPr descr="Icon&#10;&#10;Description automatically generated" id="569" name="Google Shape;569;p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2018" y="1436389"/>
            <a:ext cx="1809376" cy="18093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clipart&#10;&#10;Description automatically generated" id="570" name="Google Shape;570;p6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45611" y="1517063"/>
            <a:ext cx="1652778" cy="16527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571" name="Google Shape;571;p6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452606" y="1436389"/>
            <a:ext cx="1809376" cy="1809376"/>
          </a:xfrm>
          <a:prstGeom prst="rect">
            <a:avLst/>
          </a:prstGeom>
          <a:noFill/>
          <a:ln>
            <a:noFill/>
          </a:ln>
        </p:spPr>
      </p:pic>
      <p:sp>
        <p:nvSpPr>
          <p:cNvPr id="572" name="Google Shape;572;p61"/>
          <p:cNvSpPr txBox="1"/>
          <p:nvPr/>
        </p:nvSpPr>
        <p:spPr>
          <a:xfrm>
            <a:off x="153656" y="3329653"/>
            <a:ext cx="3266100" cy="76174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833C0B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Bowling Night @Union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833C0B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11/12, 6 - 8pm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1F3864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FAM FAMS </a:t>
            </a:r>
            <a:r>
              <a:rPr lang="en" sz="1500">
                <a:solidFill>
                  <a:srgbClr val="833C0B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COMPETING!!!</a:t>
            </a:r>
            <a:endParaRPr sz="1100"/>
          </a:p>
        </p:txBody>
      </p:sp>
      <p:sp>
        <p:nvSpPr>
          <p:cNvPr id="573" name="Google Shape;573;p61"/>
          <p:cNvSpPr txBox="1"/>
          <p:nvPr/>
        </p:nvSpPr>
        <p:spPr>
          <a:xfrm>
            <a:off x="2938950" y="3329653"/>
            <a:ext cx="3266100" cy="53091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833C0B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Friendsgiving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833C0B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11/20</a:t>
            </a:r>
            <a:endParaRPr sz="1100"/>
          </a:p>
        </p:txBody>
      </p:sp>
      <p:sp>
        <p:nvSpPr>
          <p:cNvPr id="574" name="Google Shape;574;p61"/>
          <p:cNvSpPr txBox="1"/>
          <p:nvPr/>
        </p:nvSpPr>
        <p:spPr>
          <a:xfrm>
            <a:off x="5724246" y="3329652"/>
            <a:ext cx="3266100" cy="76174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833C0B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Christmas Party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833C0B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12/4, 7:30-10pm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833C0B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Talent Show!</a:t>
            </a:r>
            <a:endParaRPr sz="1500">
              <a:solidFill>
                <a:srgbClr val="833C0B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F3864"/>
        </a:solidFill>
      </p:bgPr>
    </p:bg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62"/>
          <p:cNvSpPr txBox="1"/>
          <p:nvPr/>
        </p:nvSpPr>
        <p:spPr>
          <a:xfrm>
            <a:off x="2804507" y="2329375"/>
            <a:ext cx="3534987" cy="5309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B3C6E7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Internship Panels</a:t>
            </a:r>
            <a:endParaRPr sz="11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6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descr="Shape, arrow&#10;&#10;Description automatically generated" id="585" name="Google Shape;585;p6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86" name="Google Shape;586;p63"/>
          <p:cNvSpPr txBox="1"/>
          <p:nvPr/>
        </p:nvSpPr>
        <p:spPr>
          <a:xfrm>
            <a:off x="180802" y="623455"/>
            <a:ext cx="3534987" cy="4847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833C0B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Feedback Form</a:t>
            </a:r>
            <a:endParaRPr sz="1100"/>
          </a:p>
        </p:txBody>
      </p:sp>
      <p:pic>
        <p:nvPicPr>
          <p:cNvPr descr="Qr code&#10;&#10;Description automatically generated" id="587" name="Google Shape;587;p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07782" y="1387246"/>
            <a:ext cx="2528435" cy="2818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8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descr="Shape, arrow&#10;&#10;Description automatically generated" id="160" name="Google Shape;160;p2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29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nt free icon" id="161" name="Google Shape;161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8650" y="1370055"/>
            <a:ext cx="538843" cy="538843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8"/>
          <p:cNvSpPr txBox="1"/>
          <p:nvPr/>
        </p:nvSpPr>
        <p:spPr>
          <a:xfrm>
            <a:off x="1451407" y="1444502"/>
            <a:ext cx="6919154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833C0B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Financial support will be provided in the form of </a:t>
            </a:r>
            <a:r>
              <a:rPr lang="en" sz="1800">
                <a:solidFill>
                  <a:srgbClr val="548135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REIMBURSEMENT</a:t>
            </a:r>
            <a:r>
              <a:rPr lang="en" sz="1800">
                <a:solidFill>
                  <a:srgbClr val="833C0B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.</a:t>
            </a:r>
            <a:endParaRPr sz="1100"/>
          </a:p>
        </p:txBody>
      </p:sp>
      <p:pic>
        <p:nvPicPr>
          <p:cNvPr descr="No alcohol free icon" id="163" name="Google Shape;163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9922" y="3559438"/>
            <a:ext cx="696297" cy="6962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ill free icon" id="164" name="Google Shape;164;p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1196" y="2386019"/>
            <a:ext cx="696297" cy="696297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8"/>
          <p:cNvSpPr txBox="1"/>
          <p:nvPr/>
        </p:nvSpPr>
        <p:spPr>
          <a:xfrm>
            <a:off x="1451407" y="2561043"/>
            <a:ext cx="5260190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833C0B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Leaders will show us the </a:t>
            </a:r>
            <a:r>
              <a:rPr lang="en" sz="1800">
                <a:solidFill>
                  <a:srgbClr val="2F5496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RECEIPT</a:t>
            </a:r>
            <a:r>
              <a:rPr lang="en" sz="1800">
                <a:solidFill>
                  <a:srgbClr val="833C0B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 of the expenses.</a:t>
            </a:r>
            <a:endParaRPr sz="1100"/>
          </a:p>
        </p:txBody>
      </p:sp>
      <p:sp>
        <p:nvSpPr>
          <p:cNvPr id="166" name="Google Shape;166;p28"/>
          <p:cNvSpPr txBox="1"/>
          <p:nvPr/>
        </p:nvSpPr>
        <p:spPr>
          <a:xfrm>
            <a:off x="1451406" y="3734462"/>
            <a:ext cx="7322005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833C0B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There are several </a:t>
            </a:r>
            <a:r>
              <a:rPr lang="en" sz="1800">
                <a:solidFill>
                  <a:srgbClr val="FF0000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PROHIBITED ITEMS</a:t>
            </a:r>
            <a:r>
              <a:rPr lang="en" sz="1800">
                <a:solidFill>
                  <a:srgbClr val="833C0B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 we cannot reimburse. Ex) Alcohol</a:t>
            </a:r>
            <a:endParaRPr sz="11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descr="Shape, arrow&#10;&#10;Description automatically generated" id="172" name="Google Shape;172;p2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29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9"/>
          <p:cNvSpPr txBox="1"/>
          <p:nvPr/>
        </p:nvSpPr>
        <p:spPr>
          <a:xfrm>
            <a:off x="2033387" y="3510743"/>
            <a:ext cx="5077225" cy="90024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833C0B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More specific </a:t>
            </a:r>
            <a:r>
              <a:rPr lang="en" sz="2700">
                <a:solidFill>
                  <a:srgbClr val="FF0000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criteria</a:t>
            </a:r>
            <a:r>
              <a:rPr lang="en" sz="2700">
                <a:solidFill>
                  <a:srgbClr val="833C0B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 will be given to Dongari leaders!! </a:t>
            </a:r>
            <a:endParaRPr sz="1100"/>
          </a:p>
        </p:txBody>
      </p:sp>
      <p:pic>
        <p:nvPicPr>
          <p:cNvPr id="174" name="Google Shape;174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54544" y="1149097"/>
            <a:ext cx="2234907" cy="2234907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9"/>
          <p:cNvSpPr txBox="1"/>
          <p:nvPr/>
        </p:nvSpPr>
        <p:spPr>
          <a:xfrm>
            <a:off x="3837903" y="750059"/>
            <a:ext cx="1468190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833C0B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약속 지키자?</a:t>
            </a:r>
            <a:endParaRPr b="1" sz="1800">
              <a:solidFill>
                <a:srgbClr val="833C0B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0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descr="Shape, arrow&#10;&#10;Description automatically generated" id="181" name="Google Shape;181;p3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30"/>
          <p:cNvSpPr txBox="1"/>
          <p:nvPr/>
        </p:nvSpPr>
        <p:spPr>
          <a:xfrm>
            <a:off x="180801" y="623455"/>
            <a:ext cx="4345478" cy="4847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833C0B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Workshop Announcement</a:t>
            </a:r>
            <a:endParaRPr sz="1100"/>
          </a:p>
        </p:txBody>
      </p:sp>
      <p:pic>
        <p:nvPicPr>
          <p:cNvPr id="183" name="Google Shape;183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9703" y="1457814"/>
            <a:ext cx="2243418" cy="2243418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30"/>
          <p:cNvSpPr txBox="1"/>
          <p:nvPr/>
        </p:nvSpPr>
        <p:spPr>
          <a:xfrm>
            <a:off x="490140" y="3598352"/>
            <a:ext cx="3382544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833C0B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Course Registration Workshop</a:t>
            </a:r>
            <a:endParaRPr sz="1100"/>
          </a:p>
        </p:txBody>
      </p:sp>
      <p:sp>
        <p:nvSpPr>
          <p:cNvPr id="185" name="Google Shape;185;p30"/>
          <p:cNvSpPr txBox="1"/>
          <p:nvPr/>
        </p:nvSpPr>
        <p:spPr>
          <a:xfrm>
            <a:off x="3303121" y="1614472"/>
            <a:ext cx="510129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86" name="Google Shape;186;p30"/>
          <p:cNvSpPr txBox="1"/>
          <p:nvPr/>
        </p:nvSpPr>
        <p:spPr>
          <a:xfrm>
            <a:off x="3794553" y="2213960"/>
            <a:ext cx="4720797" cy="71558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833C0B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Our Course Registration for 2022 spring semester starts on </a:t>
            </a:r>
            <a:r>
              <a:rPr lang="en" sz="2100">
                <a:solidFill>
                  <a:srgbClr val="FF0000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October 25</a:t>
            </a:r>
            <a:r>
              <a:rPr baseline="30000" lang="en" sz="2100">
                <a:solidFill>
                  <a:srgbClr val="FF0000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th</a:t>
            </a:r>
            <a:endParaRPr sz="2100">
              <a:solidFill>
                <a:srgbClr val="FF0000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descr="Shape, arrow&#10;&#10;Description automatically generated" id="192" name="Google Shape;192;p3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31"/>
          <p:cNvSpPr txBox="1"/>
          <p:nvPr/>
        </p:nvSpPr>
        <p:spPr>
          <a:xfrm>
            <a:off x="180801" y="623455"/>
            <a:ext cx="4858338" cy="4847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833C0B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Course Registration Workshop</a:t>
            </a:r>
            <a:endParaRPr sz="1100"/>
          </a:p>
        </p:txBody>
      </p:sp>
      <p:sp>
        <p:nvSpPr>
          <p:cNvPr id="194" name="Google Shape;194;p31"/>
          <p:cNvSpPr txBox="1"/>
          <p:nvPr/>
        </p:nvSpPr>
        <p:spPr>
          <a:xfrm>
            <a:off x="3303121" y="1614472"/>
            <a:ext cx="510129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pic>
        <p:nvPicPr>
          <p:cNvPr descr="Pair free icon" id="195" name="Google Shape;195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78696" y="1405633"/>
            <a:ext cx="2186609" cy="2186609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31"/>
          <p:cNvSpPr txBox="1"/>
          <p:nvPr/>
        </p:nvSpPr>
        <p:spPr>
          <a:xfrm>
            <a:off x="846722" y="2779602"/>
            <a:ext cx="3382543" cy="6232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Upperclassmen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(</a:t>
            </a:r>
            <a:r>
              <a:rPr lang="en" sz="1800">
                <a:solidFill>
                  <a:srgbClr val="1F3864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Mentor</a:t>
            </a:r>
            <a:r>
              <a:rPr lang="en" sz="180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)</a:t>
            </a:r>
            <a:endParaRPr sz="1100"/>
          </a:p>
        </p:txBody>
      </p:sp>
      <p:sp>
        <p:nvSpPr>
          <p:cNvPr id="197" name="Google Shape;197;p31"/>
          <p:cNvSpPr txBox="1"/>
          <p:nvPr/>
        </p:nvSpPr>
        <p:spPr>
          <a:xfrm>
            <a:off x="4914736" y="2779601"/>
            <a:ext cx="3382544" cy="6232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Underclassmen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(</a:t>
            </a:r>
            <a:r>
              <a:rPr lang="en" sz="1800">
                <a:solidFill>
                  <a:srgbClr val="8DA9DB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Mentee</a:t>
            </a:r>
            <a:r>
              <a:rPr lang="en" sz="180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)</a:t>
            </a:r>
            <a:endParaRPr sz="1100"/>
          </a:p>
        </p:txBody>
      </p:sp>
      <p:sp>
        <p:nvSpPr>
          <p:cNvPr id="198" name="Google Shape;198;p31"/>
          <p:cNvSpPr txBox="1"/>
          <p:nvPr/>
        </p:nvSpPr>
        <p:spPr>
          <a:xfrm>
            <a:off x="1630018" y="3801080"/>
            <a:ext cx="5883965" cy="6232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One </a:t>
            </a:r>
            <a:r>
              <a:rPr lang="en" sz="1800">
                <a:solidFill>
                  <a:srgbClr val="1F3864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Mentor</a:t>
            </a:r>
            <a:r>
              <a:rPr lang="en" sz="180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 and several </a:t>
            </a:r>
            <a:r>
              <a:rPr lang="en" sz="1800">
                <a:solidFill>
                  <a:srgbClr val="8DA9DB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Mentees</a:t>
            </a:r>
            <a:r>
              <a:rPr lang="en" sz="180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 are going to be matched to share some tips and recommend courses</a:t>
            </a:r>
            <a:endParaRPr sz="11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2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descr="Shape, arrow&#10;&#10;Description automatically generated" id="204" name="Google Shape;204;p3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32"/>
          <p:cNvSpPr txBox="1"/>
          <p:nvPr/>
        </p:nvSpPr>
        <p:spPr>
          <a:xfrm>
            <a:off x="180801" y="623455"/>
            <a:ext cx="4858338" cy="4847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833C0B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Course Registration Workshop</a:t>
            </a:r>
            <a:endParaRPr sz="1100"/>
          </a:p>
        </p:txBody>
      </p:sp>
      <p:sp>
        <p:nvSpPr>
          <p:cNvPr id="206" name="Google Shape;206;p32"/>
          <p:cNvSpPr txBox="1"/>
          <p:nvPr/>
        </p:nvSpPr>
        <p:spPr>
          <a:xfrm>
            <a:off x="3303121" y="1614472"/>
            <a:ext cx="510129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07" name="Google Shape;207;p32"/>
          <p:cNvSpPr txBox="1"/>
          <p:nvPr/>
        </p:nvSpPr>
        <p:spPr>
          <a:xfrm>
            <a:off x="1630018" y="3801080"/>
            <a:ext cx="5883965" cy="6232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Therefore, we need to take a </a:t>
            </a:r>
            <a:r>
              <a:rPr lang="en" sz="1800">
                <a:solidFill>
                  <a:srgbClr val="C55A1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SURVEY</a:t>
            </a:r>
            <a:r>
              <a:rPr lang="en" sz="180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 to estimate the # of participants of Course Registration Workshop.</a:t>
            </a:r>
            <a:endParaRPr sz="1100"/>
          </a:p>
        </p:txBody>
      </p:sp>
      <p:pic>
        <p:nvPicPr>
          <p:cNvPr descr="Qr code&#10;&#10;Description automatically generated" id="208" name="Google Shape;208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64110" y="1541860"/>
            <a:ext cx="2015780" cy="20157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descr="Shape, arrow&#10;&#10;Description automatically generated" id="214" name="Google Shape;214;p3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33"/>
          <p:cNvSpPr txBox="1"/>
          <p:nvPr/>
        </p:nvSpPr>
        <p:spPr>
          <a:xfrm>
            <a:off x="180802" y="623455"/>
            <a:ext cx="3534987" cy="4847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833C0B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Major Group Chats</a:t>
            </a:r>
            <a:endParaRPr sz="1100"/>
          </a:p>
        </p:txBody>
      </p:sp>
      <p:grpSp>
        <p:nvGrpSpPr>
          <p:cNvPr id="216" name="Google Shape;216;p33"/>
          <p:cNvGrpSpPr/>
          <p:nvPr/>
        </p:nvGrpSpPr>
        <p:grpSpPr>
          <a:xfrm>
            <a:off x="-66396" y="1731658"/>
            <a:ext cx="3271047" cy="2239956"/>
            <a:chOff x="241069" y="2156836"/>
            <a:chExt cx="4361396" cy="2986608"/>
          </a:xfrm>
        </p:grpSpPr>
        <p:grpSp>
          <p:nvGrpSpPr>
            <p:cNvPr id="217" name="Google Shape;217;p33"/>
            <p:cNvGrpSpPr/>
            <p:nvPr/>
          </p:nvGrpSpPr>
          <p:grpSpPr>
            <a:xfrm>
              <a:off x="241069" y="2156836"/>
              <a:ext cx="4361396" cy="2986608"/>
              <a:chOff x="490330" y="2308877"/>
              <a:chExt cx="4361396" cy="2986608"/>
            </a:xfrm>
          </p:grpSpPr>
          <p:pic>
            <p:nvPicPr>
              <p:cNvPr id="218" name="Google Shape;218;p33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490330" y="2308877"/>
                <a:ext cx="4361396" cy="298660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19" name="Google Shape;219;p33"/>
              <p:cNvSpPr/>
              <p:nvPr/>
            </p:nvSpPr>
            <p:spPr>
              <a:xfrm>
                <a:off x="1862344" y="3022205"/>
                <a:ext cx="1617368" cy="1239758"/>
              </a:xfrm>
              <a:prstGeom prst="ellipse">
                <a:avLst/>
              </a:prstGeom>
              <a:solidFill>
                <a:srgbClr val="3B1D1E"/>
              </a:solidFill>
              <a:ln cap="flat" cmpd="sng" w="12700">
                <a:solidFill>
                  <a:srgbClr val="3B1D1E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0" name="Google Shape;220;p33"/>
            <p:cNvSpPr txBox="1"/>
            <p:nvPr/>
          </p:nvSpPr>
          <p:spPr>
            <a:xfrm>
              <a:off x="1268310" y="3212515"/>
              <a:ext cx="2306914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solidFill>
                    <a:srgbClr val="FBE200"/>
                  </a:solidFill>
                  <a:latin typeface="Calibri"/>
                  <a:ea typeface="Calibri"/>
                  <a:cs typeface="Calibri"/>
                  <a:sym typeface="Calibri"/>
                </a:rPr>
                <a:t>MAJOR</a:t>
              </a:r>
              <a:endParaRPr b="1" sz="3600">
                <a:solidFill>
                  <a:srgbClr val="FBE2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1" name="Google Shape;221;p33"/>
          <p:cNvSpPr txBox="1"/>
          <p:nvPr/>
        </p:nvSpPr>
        <p:spPr>
          <a:xfrm>
            <a:off x="2960227" y="2305510"/>
            <a:ext cx="5883965" cy="90024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We are planning to create a </a:t>
            </a:r>
            <a:r>
              <a:rPr lang="en" sz="1800">
                <a:solidFill>
                  <a:srgbClr val="FFFF00"/>
                </a:solidFill>
                <a:highlight>
                  <a:srgbClr val="3B1D1E"/>
                </a:highlight>
                <a:latin typeface="Franklin Gothic"/>
                <a:ea typeface="Franklin Gothic"/>
                <a:cs typeface="Franklin Gothic"/>
                <a:sym typeface="Franklin Gothic"/>
              </a:rPr>
              <a:t>KAKAOTALK</a:t>
            </a:r>
            <a:r>
              <a:rPr lang="en" sz="180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 open chat where we can talk about </a:t>
            </a:r>
            <a:r>
              <a:rPr lang="en" sz="1800">
                <a:solidFill>
                  <a:srgbClr val="2F5496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STUDIES</a:t>
            </a:r>
            <a:r>
              <a:rPr lang="en" sz="180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 or </a:t>
            </a:r>
            <a:r>
              <a:rPr lang="en" sz="1800">
                <a:solidFill>
                  <a:srgbClr val="2F5496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CAREERS</a:t>
            </a:r>
            <a:r>
              <a:rPr lang="en" sz="180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 and share some tips with the same </a:t>
            </a:r>
            <a:r>
              <a:rPr lang="en" sz="1800">
                <a:solidFill>
                  <a:schemeClr val="accent2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MAJOR </a:t>
            </a:r>
            <a:r>
              <a:rPr lang="en" sz="180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students.</a:t>
            </a:r>
            <a:endParaRPr sz="11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