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</p:sldIdLst>
  <p:sldSz cy="5143500" cx="9144000"/>
  <p:notesSz cx="6858000" cy="9144000"/>
  <p:embeddedFontLst>
    <p:embeddedFont>
      <p:font typeface="Do Hyeon"/>
      <p:regular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font" Target="fonts/DoHyeon-regular.fntdata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1fb85a0d7f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11fb85a0d7f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1fb85a0d7f_2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g11fb85a0d7f_2_1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1fb85a0d7f_2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g11fb85a0d7f_2_18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1fb85a0d7f_2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g11fb85a0d7f_2_19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1fb85a0d7f_2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g11fb85a0d7f_2_20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1fb85a0d7f_2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g11fb85a0d7f_2_2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1fb85a0d7f_2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g11fb85a0d7f_2_2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1fb85a0d7f_2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g11fb85a0d7f_2_2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1fb85a0d7f_2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g11fb85a0d7f_2_2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1fb85a0d7f_2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g11fb85a0d7f_2_2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1fb85a0d7f_2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g11fb85a0d7f_2_2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1fb85a0d7f_2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g11fb85a0d7f_2_8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1fb85a0d7f_2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g11fb85a0d7f_2_26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1fb85a0d7f_2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g11fb85a0d7f_2_27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1fb85a0d7f_2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g11fb85a0d7f_2_29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1fb85a0d7f_2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g11fb85a0d7f_2_29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1fb85a0d7f_2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g11fb85a0d7f_2_30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1fb85a0d7f_2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g11fb85a0d7f_2_3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1fb85a0d7f_2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g11fb85a0d7f_2_3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11fb85a0d7f_2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g11fb85a0d7f_2_3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1fb85a0d7f_2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g11fb85a0d7f_2_3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fb85a0d7f_2_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g11fb85a0d7f_2_3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1fb85a0d7f_2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g11fb85a0d7f_2_9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1fb85a0d7f_2_3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g11fb85a0d7f_2_37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11fb85a0d7f_2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g11fb85a0d7f_2_38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1fb85a0d7f_2_3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g11fb85a0d7f_2_39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1fb85a0d7f_2_4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g11fb85a0d7f_2_40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1fb85a0d7f_2_4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g11fb85a0d7f_2_4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11fb85a0d7f_2_4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g11fb85a0d7f_2_4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11fb85a0d7f_2_4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g11fb85a0d7f_2_4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11fb85a0d7f_2_4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g11fb85a0d7f_2_4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11fb85a0d7f_2_4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g11fb85a0d7f_2_4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11fb85a0d7f_2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g11fb85a0d7f_2_47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1fb85a0d7f_2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g11fb85a0d7f_2_10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11fb85a0d7f_2_4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g11fb85a0d7f_2_48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11fb85a0d7f_2_4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g11fb85a0d7f_2_49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11fb85a0d7f_2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g11fb85a0d7f_2_50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11fb85a0d7f_2_5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g11fb85a0d7f_2_5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11fb85a0d7f_2_5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g11fb85a0d7f_2_5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1fb85a0d7f_2_5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g11fb85a0d7f_2_5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11fb85a0d7f_2_5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g11fb85a0d7f_2_5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11fb85a0d7f_2_5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g11fb85a0d7f_2_5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11fb85a0d7f_2_5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g11fb85a0d7f_2_57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1fb85a0d7f_2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11fb85a0d7f_2_1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1fb85a0d7f_2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g11fb85a0d7f_2_1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1fb85a0d7f_2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11fb85a0d7f_2_1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1fb85a0d7f_2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g11fb85a0d7f_2_1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1fb85a0d7f_2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g11fb85a0d7f_2_16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image" Target="../media/image27.png"/><Relationship Id="rId6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png"/><Relationship Id="rId4" Type="http://schemas.openxmlformats.org/officeDocument/2006/relationships/image" Target="../media/image5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8.jpg"/><Relationship Id="rId4" Type="http://schemas.openxmlformats.org/officeDocument/2006/relationships/image" Target="../media/image49.jpg"/><Relationship Id="rId5" Type="http://schemas.openxmlformats.org/officeDocument/2006/relationships/image" Target="../media/image4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Relationship Id="rId4" Type="http://schemas.openxmlformats.org/officeDocument/2006/relationships/image" Target="../media/image37.png"/><Relationship Id="rId5" Type="http://schemas.openxmlformats.org/officeDocument/2006/relationships/image" Target="../media/image42.png"/><Relationship Id="rId6" Type="http://schemas.openxmlformats.org/officeDocument/2006/relationships/image" Target="../media/image34.png"/><Relationship Id="rId7" Type="http://schemas.openxmlformats.org/officeDocument/2006/relationships/image" Target="../media/image4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jpg"/><Relationship Id="rId4" Type="http://schemas.openxmlformats.org/officeDocument/2006/relationships/image" Target="../media/image3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6.jpg"/><Relationship Id="rId4" Type="http://schemas.openxmlformats.org/officeDocument/2006/relationships/image" Target="../media/image3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1.png"/><Relationship Id="rId4" Type="http://schemas.openxmlformats.org/officeDocument/2006/relationships/image" Target="../media/image56.jpg"/><Relationship Id="rId9" Type="http://schemas.openxmlformats.org/officeDocument/2006/relationships/image" Target="../media/image59.png"/><Relationship Id="rId5" Type="http://schemas.openxmlformats.org/officeDocument/2006/relationships/image" Target="../media/image44.jpg"/><Relationship Id="rId6" Type="http://schemas.openxmlformats.org/officeDocument/2006/relationships/image" Target="../media/image43.jpg"/><Relationship Id="rId7" Type="http://schemas.openxmlformats.org/officeDocument/2006/relationships/image" Target="../media/image47.png"/><Relationship Id="rId8" Type="http://schemas.openxmlformats.org/officeDocument/2006/relationships/image" Target="../media/image4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0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1.png"/><Relationship Id="rId4" Type="http://schemas.openxmlformats.org/officeDocument/2006/relationships/image" Target="../media/image57.png"/><Relationship Id="rId5" Type="http://schemas.openxmlformats.org/officeDocument/2006/relationships/image" Target="../media/image66.png"/><Relationship Id="rId6" Type="http://schemas.openxmlformats.org/officeDocument/2006/relationships/image" Target="../media/image6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2.png"/><Relationship Id="rId4" Type="http://schemas.openxmlformats.org/officeDocument/2006/relationships/image" Target="../media/image60.png"/><Relationship Id="rId5" Type="http://schemas.openxmlformats.org/officeDocument/2006/relationships/image" Target="../media/image69.png"/><Relationship Id="rId6" Type="http://schemas.openxmlformats.org/officeDocument/2006/relationships/image" Target="../media/image6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1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7.png"/><Relationship Id="rId4" Type="http://schemas.openxmlformats.org/officeDocument/2006/relationships/image" Target="../media/image65.png"/><Relationship Id="rId5" Type="http://schemas.openxmlformats.org/officeDocument/2006/relationships/image" Target="../media/image68.png"/><Relationship Id="rId6" Type="http://schemas.openxmlformats.org/officeDocument/2006/relationships/image" Target="../media/image7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4.png"/><Relationship Id="rId4" Type="http://schemas.openxmlformats.org/officeDocument/2006/relationships/image" Target="../media/image73.png"/><Relationship Id="rId5" Type="http://schemas.openxmlformats.org/officeDocument/2006/relationships/image" Target="../media/image88.png"/><Relationship Id="rId6" Type="http://schemas.openxmlformats.org/officeDocument/2006/relationships/image" Target="../media/image7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1.png"/><Relationship Id="rId4" Type="http://schemas.openxmlformats.org/officeDocument/2006/relationships/image" Target="../media/image77.png"/><Relationship Id="rId5" Type="http://schemas.openxmlformats.org/officeDocument/2006/relationships/image" Target="../media/image80.png"/><Relationship Id="rId6" Type="http://schemas.openxmlformats.org/officeDocument/2006/relationships/image" Target="../media/image7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85.png"/><Relationship Id="rId6" Type="http://schemas.openxmlformats.org/officeDocument/2006/relationships/image" Target="../media/image7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3.png"/><Relationship Id="rId4" Type="http://schemas.openxmlformats.org/officeDocument/2006/relationships/image" Target="../media/image82.png"/><Relationship Id="rId5" Type="http://schemas.openxmlformats.org/officeDocument/2006/relationships/image" Target="../media/image94.png"/><Relationship Id="rId6" Type="http://schemas.openxmlformats.org/officeDocument/2006/relationships/image" Target="../media/image81.png"/><Relationship Id="rId7" Type="http://schemas.openxmlformats.org/officeDocument/2006/relationships/image" Target="../media/image86.png"/><Relationship Id="rId8" Type="http://schemas.openxmlformats.org/officeDocument/2006/relationships/image" Target="../media/image9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4.png"/><Relationship Id="rId4" Type="http://schemas.openxmlformats.org/officeDocument/2006/relationships/image" Target="../media/image87.png"/><Relationship Id="rId5" Type="http://schemas.openxmlformats.org/officeDocument/2006/relationships/image" Target="../media/image89.png"/><Relationship Id="rId6" Type="http://schemas.openxmlformats.org/officeDocument/2006/relationships/image" Target="../media/image9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5.png"/><Relationship Id="rId4" Type="http://schemas.openxmlformats.org/officeDocument/2006/relationships/image" Target="../media/image100.png"/><Relationship Id="rId5" Type="http://schemas.openxmlformats.org/officeDocument/2006/relationships/image" Target="../media/image90.png"/><Relationship Id="rId6" Type="http://schemas.openxmlformats.org/officeDocument/2006/relationships/image" Target="../media/image9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3.png"/><Relationship Id="rId4" Type="http://schemas.openxmlformats.org/officeDocument/2006/relationships/image" Target="../media/image99.png"/><Relationship Id="rId5" Type="http://schemas.openxmlformats.org/officeDocument/2006/relationships/image" Target="../media/image102.png"/><Relationship Id="rId6" Type="http://schemas.openxmlformats.org/officeDocument/2006/relationships/image" Target="../media/image9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98.png"/><Relationship Id="rId4" Type="http://schemas.openxmlformats.org/officeDocument/2006/relationships/image" Target="../media/image108.png"/><Relationship Id="rId5" Type="http://schemas.openxmlformats.org/officeDocument/2006/relationships/image" Target="../media/image104.png"/><Relationship Id="rId6" Type="http://schemas.openxmlformats.org/officeDocument/2006/relationships/image" Target="../media/image10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10.png"/><Relationship Id="rId4" Type="http://schemas.openxmlformats.org/officeDocument/2006/relationships/image" Target="../media/image106.png"/><Relationship Id="rId5" Type="http://schemas.openxmlformats.org/officeDocument/2006/relationships/image" Target="../media/image119.png"/><Relationship Id="rId6" Type="http://schemas.openxmlformats.org/officeDocument/2006/relationships/image" Target="../media/image10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03.png"/><Relationship Id="rId4" Type="http://schemas.openxmlformats.org/officeDocument/2006/relationships/image" Target="../media/image105.png"/><Relationship Id="rId5" Type="http://schemas.openxmlformats.org/officeDocument/2006/relationships/image" Target="../media/image107.png"/><Relationship Id="rId6" Type="http://schemas.openxmlformats.org/officeDocument/2006/relationships/image" Target="../media/image11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1.png"/><Relationship Id="rId6" Type="http://schemas.openxmlformats.org/officeDocument/2006/relationships/image" Target="../media/image11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16.png"/><Relationship Id="rId4" Type="http://schemas.openxmlformats.org/officeDocument/2006/relationships/image" Target="../media/image126.png"/><Relationship Id="rId5" Type="http://schemas.openxmlformats.org/officeDocument/2006/relationships/image" Target="../media/image118.png"/><Relationship Id="rId6" Type="http://schemas.openxmlformats.org/officeDocument/2006/relationships/image" Target="../media/image117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32.png"/><Relationship Id="rId4" Type="http://schemas.openxmlformats.org/officeDocument/2006/relationships/image" Target="../media/image122.png"/><Relationship Id="rId5" Type="http://schemas.openxmlformats.org/officeDocument/2006/relationships/image" Target="../media/image125.png"/><Relationship Id="rId6" Type="http://schemas.openxmlformats.org/officeDocument/2006/relationships/image" Target="../media/image12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21.png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6" Type="http://schemas.openxmlformats.org/officeDocument/2006/relationships/image" Target="../media/image12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24.png"/><Relationship Id="rId4" Type="http://schemas.openxmlformats.org/officeDocument/2006/relationships/image" Target="../media/image130.png"/><Relationship Id="rId5" Type="http://schemas.openxmlformats.org/officeDocument/2006/relationships/image" Target="../media/image131.png"/><Relationship Id="rId6" Type="http://schemas.openxmlformats.org/officeDocument/2006/relationships/image" Target="../media/image129.png"/><Relationship Id="rId7" Type="http://schemas.openxmlformats.org/officeDocument/2006/relationships/image" Target="../media/image13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38.png"/><Relationship Id="rId4" Type="http://schemas.openxmlformats.org/officeDocument/2006/relationships/image" Target="../media/image134.png"/><Relationship Id="rId5" Type="http://schemas.openxmlformats.org/officeDocument/2006/relationships/image" Target="../media/image136.png"/><Relationship Id="rId6" Type="http://schemas.openxmlformats.org/officeDocument/2006/relationships/image" Target="../media/image13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35.png"/><Relationship Id="rId4" Type="http://schemas.openxmlformats.org/officeDocument/2006/relationships/image" Target="../media/image139.png"/><Relationship Id="rId5" Type="http://schemas.openxmlformats.org/officeDocument/2006/relationships/image" Target="../media/image142.png"/><Relationship Id="rId6" Type="http://schemas.openxmlformats.org/officeDocument/2006/relationships/image" Target="../media/image14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4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10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D6EE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/>
          <p:nvPr/>
        </p:nvSpPr>
        <p:spPr>
          <a:xfrm>
            <a:off x="3455825" y="1455575"/>
            <a:ext cx="2232349" cy="2232349"/>
          </a:xfrm>
          <a:prstGeom prst="rect">
            <a:avLst/>
          </a:prstGeom>
          <a:solidFill>
            <a:srgbClr val="BBD6EE"/>
          </a:solidFill>
          <a:ln cap="flat" cmpd="sng" w="762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300" u="none" cap="none" strike="noStrik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GM#4</a:t>
            </a:r>
            <a:endParaRPr sz="1100"/>
          </a:p>
        </p:txBody>
      </p:sp>
      <p:sp>
        <p:nvSpPr>
          <p:cNvPr id="130" name="Google Shape;130;p25"/>
          <p:cNvSpPr/>
          <p:nvPr/>
        </p:nvSpPr>
        <p:spPr>
          <a:xfrm>
            <a:off x="766859" y="4568266"/>
            <a:ext cx="7610281" cy="34289"/>
          </a:xfrm>
          <a:prstGeom prst="rect">
            <a:avLst/>
          </a:prstGeom>
          <a:solidFill>
            <a:srgbClr val="1E4E79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5"/>
          <p:cNvSpPr txBox="1"/>
          <p:nvPr/>
        </p:nvSpPr>
        <p:spPr>
          <a:xfrm>
            <a:off x="160952" y="4604821"/>
            <a:ext cx="2278117" cy="19620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유티 오스틴 한인 학생회</a:t>
            </a:r>
            <a:endParaRPr b="0" i="0" sz="800" u="none" cap="none" strike="noStrike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5"/>
          <p:cNvSpPr txBox="1"/>
          <p:nvPr/>
        </p:nvSpPr>
        <p:spPr>
          <a:xfrm>
            <a:off x="6865883" y="4559867"/>
            <a:ext cx="2278117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texasuka.org</a:t>
            </a:r>
            <a:endParaRPr sz="1100"/>
          </a:p>
        </p:txBody>
      </p:sp>
      <p:sp>
        <p:nvSpPr>
          <p:cNvPr id="133" name="Google Shape;133;p25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25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D6EE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4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34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34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UKA X GRACE Realty Scholarship</a:t>
            </a:r>
            <a:endParaRPr sz="210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raphical user interface, application&#10;&#10;Description automatically generated" id="238" name="Google Shape;23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7190" y="1443038"/>
            <a:ext cx="4014788" cy="225742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4"/>
          <p:cNvSpPr txBox="1"/>
          <p:nvPr/>
        </p:nvSpPr>
        <p:spPr>
          <a:xfrm>
            <a:off x="4855682" y="2044817"/>
            <a:ext cx="3531298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34"/>
          <p:cNvSpPr txBox="1"/>
          <p:nvPr/>
        </p:nvSpPr>
        <p:spPr>
          <a:xfrm>
            <a:off x="4856649" y="1844275"/>
            <a:ext cx="3870098" cy="14542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54000" lvl="0" marL="254000" marR="0" rtl="0" algn="l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The winners of the scholarship are </a:t>
            </a:r>
            <a:r>
              <a:rPr lang="en" sz="18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Seokhyun Kim</a:t>
            </a: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" sz="18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Soobin Kim</a:t>
            </a: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sz="140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The two recipients will each be granted $500.</a:t>
            </a:r>
            <a:endParaRPr sz="180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D6EE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5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35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35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UKA X GRACE Realty Scholarship</a:t>
            </a:r>
            <a:endParaRPr sz="210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5"/>
          <p:cNvSpPr txBox="1"/>
          <p:nvPr/>
        </p:nvSpPr>
        <p:spPr>
          <a:xfrm>
            <a:off x="4855682" y="2044817"/>
            <a:ext cx="3531298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4821" y="1168970"/>
            <a:ext cx="1574443" cy="1574443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5"/>
          <p:cNvSpPr txBox="1"/>
          <p:nvPr/>
        </p:nvSpPr>
        <p:spPr>
          <a:xfrm>
            <a:off x="2285888" y="1647703"/>
            <a:ext cx="5716071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Application information such as name, gender, age, classification, and major were all removed prior to grading.</a:t>
            </a:r>
            <a:endParaRPr sz="180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D6EE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6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36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6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UKA X GRACE Realty Scholarship</a:t>
            </a:r>
            <a:endParaRPr sz="210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36"/>
          <p:cNvSpPr txBox="1"/>
          <p:nvPr/>
        </p:nvSpPr>
        <p:spPr>
          <a:xfrm>
            <a:off x="4855682" y="2044817"/>
            <a:ext cx="3531298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Google Shape;259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4821" y="1168970"/>
            <a:ext cx="1574443" cy="1574443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6"/>
          <p:cNvSpPr txBox="1"/>
          <p:nvPr/>
        </p:nvSpPr>
        <p:spPr>
          <a:xfrm>
            <a:off x="2285888" y="1647703"/>
            <a:ext cx="5716071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Application information such as name, gender, age, classification, and major were all removed prior to grading.</a:t>
            </a:r>
            <a:endParaRPr sz="180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con&#10;&#10;Description automatically generated" id="261" name="Google Shape;261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0822" y="2838209"/>
            <a:ext cx="1671034" cy="1671034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6"/>
          <p:cNvSpPr txBox="1"/>
          <p:nvPr/>
        </p:nvSpPr>
        <p:spPr>
          <a:xfrm>
            <a:off x="896690" y="3403225"/>
            <a:ext cx="5097829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The Scholarship Reception will take place in GM 5.</a:t>
            </a:r>
            <a:endParaRPr sz="11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D6EE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7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37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37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UKA T-Shirt</a:t>
            </a:r>
            <a:endParaRPr sz="210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7"/>
          <p:cNvSpPr txBox="1"/>
          <p:nvPr/>
        </p:nvSpPr>
        <p:spPr>
          <a:xfrm>
            <a:off x="4571902" y="1591558"/>
            <a:ext cx="3531298" cy="25622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54000" lvl="0" marL="254000" marR="0" rtl="0" algn="l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Orders have been placed!</a:t>
            </a:r>
            <a:endParaRPr sz="180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4000" lvl="0" marL="254000" marR="0" rtl="0" algn="l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We will be handing them out in GM 5.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4000" lvl="0" marL="254000" marR="0" rtl="0" algn="l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If you have not purchased yet, you can purchase one on spot during GM 5.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1" name="Google Shape;27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9728" y="1459799"/>
            <a:ext cx="1150144" cy="12215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person, shirt, clothing&#10;&#10;Description automatically generated" id="272" name="Google Shape;272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10327" y="1455874"/>
            <a:ext cx="1150144" cy="1221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03094" y="2681133"/>
            <a:ext cx="1150144" cy="1221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48665" y="2677875"/>
            <a:ext cx="1150144" cy="1221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D6EE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8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38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38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Wabara X UKA</a:t>
            </a:r>
            <a:endParaRPr sz="210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2" name="Google Shape;282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5251" y="987733"/>
            <a:ext cx="2485886" cy="331451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8"/>
          <p:cNvSpPr txBox="1"/>
          <p:nvPr/>
        </p:nvSpPr>
        <p:spPr>
          <a:xfrm>
            <a:off x="4249097" y="1592442"/>
            <a:ext cx="4138240" cy="173124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Location: Food Truck in front of Dobie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Time: Indefinite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38"/>
          <p:cNvSpPr txBox="1"/>
          <p:nvPr/>
        </p:nvSpPr>
        <p:spPr>
          <a:xfrm>
            <a:off x="4249097" y="2775442"/>
            <a:ext cx="4138240" cy="173124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10%</a:t>
            </a: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discount if you mention UKA</a:t>
            </a:r>
            <a:endParaRPr sz="1100"/>
          </a:p>
          <a:p>
            <a:pPr indent="-13970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Profits will be shared to UKA</a:t>
            </a:r>
            <a:endParaRPr sz="1100"/>
          </a:p>
          <a:p>
            <a:pPr indent="-13970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D6EE"/>
        </a:solid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9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39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39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Informatics</a:t>
            </a:r>
            <a:endParaRPr sz="1100"/>
          </a:p>
        </p:txBody>
      </p:sp>
      <p:pic>
        <p:nvPicPr>
          <p:cNvPr id="292" name="Google Shape;29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6077" y="1650546"/>
            <a:ext cx="1842408" cy="1842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75515" y="1650546"/>
            <a:ext cx="1842408" cy="1842408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9"/>
          <p:cNvSpPr txBox="1"/>
          <p:nvPr/>
        </p:nvSpPr>
        <p:spPr>
          <a:xfrm>
            <a:off x="1694088" y="3525876"/>
            <a:ext cx="2106386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Dorm Tour Video</a:t>
            </a:r>
            <a:endParaRPr sz="1100"/>
          </a:p>
        </p:txBody>
      </p:sp>
      <p:sp>
        <p:nvSpPr>
          <p:cNvPr id="295" name="Google Shape;295;p39"/>
          <p:cNvSpPr txBox="1"/>
          <p:nvPr/>
        </p:nvSpPr>
        <p:spPr>
          <a:xfrm>
            <a:off x="5343527" y="3525876"/>
            <a:ext cx="2106385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College Major Series</a:t>
            </a:r>
            <a:endParaRPr sz="11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D6EE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0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40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40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Dorm Tour Video</a:t>
            </a:r>
            <a:endParaRPr sz="1100"/>
          </a:p>
        </p:txBody>
      </p:sp>
      <p:pic>
        <p:nvPicPr>
          <p:cNvPr id="303" name="Google Shape;303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12696" y="1168768"/>
            <a:ext cx="4988379" cy="2805963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0"/>
          <p:cNvSpPr txBox="1"/>
          <p:nvPr/>
        </p:nvSpPr>
        <p:spPr>
          <a:xfrm>
            <a:off x="318407" y="1402082"/>
            <a:ext cx="2857501" cy="9002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Our dorm tour video has been published on our YouTube channel!!</a:t>
            </a:r>
            <a:endParaRPr sz="1100"/>
          </a:p>
        </p:txBody>
      </p:sp>
      <p:sp>
        <p:nvSpPr>
          <p:cNvPr id="305" name="Google Shape;305;p40"/>
          <p:cNvSpPr txBox="1"/>
          <p:nvPr/>
        </p:nvSpPr>
        <p:spPr>
          <a:xfrm>
            <a:off x="329385" y="2841172"/>
            <a:ext cx="2857501" cy="8079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Special Thanks To: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박인수, 정혁주, 오진우, 문호영, YT directors and crews</a:t>
            </a:r>
            <a:endParaRPr sz="150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D6EE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1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41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41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College Major Series</a:t>
            </a:r>
            <a:endParaRPr sz="1100"/>
          </a:p>
        </p:txBody>
      </p:sp>
      <p:sp>
        <p:nvSpPr>
          <p:cNvPr id="313" name="Google Shape;313;p41"/>
          <p:cNvSpPr txBox="1"/>
          <p:nvPr/>
        </p:nvSpPr>
        <p:spPr>
          <a:xfrm>
            <a:off x="2207032" y="1156385"/>
            <a:ext cx="4729935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Our Intro to Majors Series is coming back to our YouTube channel!</a:t>
            </a:r>
            <a:endParaRPr sz="1100"/>
          </a:p>
        </p:txBody>
      </p:sp>
      <p:sp>
        <p:nvSpPr>
          <p:cNvPr id="314" name="Google Shape;314;p41"/>
          <p:cNvSpPr txBox="1"/>
          <p:nvPr/>
        </p:nvSpPr>
        <p:spPr>
          <a:xfrm>
            <a:off x="1834289" y="3438514"/>
            <a:ext cx="5475422" cy="7617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We will start with Computer Science and focus on majors rather than departments, so if any majors are interested, please let us know!</a:t>
            </a:r>
            <a:endParaRPr sz="1100"/>
          </a:p>
        </p:txBody>
      </p:sp>
      <p:pic>
        <p:nvPicPr>
          <p:cNvPr id="315" name="Google Shape;315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739" y="2022351"/>
            <a:ext cx="9070522" cy="1196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D6EE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2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42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42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Operation</a:t>
            </a:r>
            <a:endParaRPr sz="1100"/>
          </a:p>
        </p:txBody>
      </p:sp>
      <p:pic>
        <p:nvPicPr>
          <p:cNvPr id="323" name="Google Shape;323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6372" y="1710659"/>
            <a:ext cx="1722181" cy="1722181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2"/>
          <p:cNvSpPr txBox="1"/>
          <p:nvPr/>
        </p:nvSpPr>
        <p:spPr>
          <a:xfrm>
            <a:off x="5066372" y="3502289"/>
            <a:ext cx="1831693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Fam-Fam Update</a:t>
            </a:r>
            <a:endParaRPr sz="1100"/>
          </a:p>
        </p:txBody>
      </p:sp>
      <p:pic>
        <p:nvPicPr>
          <p:cNvPr id="325" name="Google Shape;325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6362" y="1791145"/>
            <a:ext cx="1641695" cy="1641695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2"/>
          <p:cNvSpPr txBox="1"/>
          <p:nvPr/>
        </p:nvSpPr>
        <p:spPr>
          <a:xfrm>
            <a:off x="1780140" y="3502289"/>
            <a:ext cx="2294145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Pajama Party Recap</a:t>
            </a:r>
            <a:endParaRPr sz="11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D6EE"/>
        </a:soli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3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43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43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Pajama Party Recap</a:t>
            </a:r>
            <a:endParaRPr sz="1100"/>
          </a:p>
        </p:txBody>
      </p:sp>
      <p:pic>
        <p:nvPicPr>
          <p:cNvPr descr="RPReplay_Final1646285003" id="334" name="Google Shape;334;p43"/>
          <p:cNvPicPr preferRelativeResize="0"/>
          <p:nvPr/>
        </p:nvPicPr>
        <p:blipFill rotWithShape="1">
          <a:blip r:embed="rId3">
            <a:alphaModFix/>
          </a:blip>
          <a:srcRect b="15255" l="0" r="0" t="12335"/>
          <a:stretch/>
        </p:blipFill>
        <p:spPr>
          <a:xfrm>
            <a:off x="4745621" y="966785"/>
            <a:ext cx="2260996" cy="35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43"/>
          <p:cNvPicPr preferRelativeResize="0"/>
          <p:nvPr/>
        </p:nvPicPr>
        <p:blipFill rotWithShape="1">
          <a:blip r:embed="rId4">
            <a:alphaModFix/>
          </a:blip>
          <a:srcRect b="12167" l="16240" r="16961" t="29222"/>
          <a:stretch/>
        </p:blipFill>
        <p:spPr>
          <a:xfrm rot="5400000">
            <a:off x="720128" y="1571959"/>
            <a:ext cx="3539901" cy="2329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D6EE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26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6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100" u="none" cap="none" strike="noStrik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Administration</a:t>
            </a:r>
            <a:endParaRPr sz="1100"/>
          </a:p>
        </p:txBody>
      </p:sp>
      <p:pic>
        <p:nvPicPr>
          <p:cNvPr id="142" name="Google Shape;14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5995" y="1728682"/>
            <a:ext cx="1523471" cy="152347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6"/>
          <p:cNvSpPr txBox="1"/>
          <p:nvPr/>
        </p:nvSpPr>
        <p:spPr>
          <a:xfrm>
            <a:off x="1732970" y="3423149"/>
            <a:ext cx="1949521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Dongari Updates</a:t>
            </a:r>
            <a:endParaRPr sz="1100"/>
          </a:p>
        </p:txBody>
      </p:sp>
      <p:pic>
        <p:nvPicPr>
          <p:cNvPr descr="Wedding " id="144" name="Google Shape;14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74537" y="1746177"/>
            <a:ext cx="1523471" cy="152347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6"/>
          <p:cNvSpPr txBox="1"/>
          <p:nvPr/>
        </p:nvSpPr>
        <p:spPr>
          <a:xfrm>
            <a:off x="5461511" y="3423149"/>
            <a:ext cx="1949521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UKA Symposium</a:t>
            </a:r>
            <a:endParaRPr sz="11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D6EE"/>
        </a:solid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4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44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44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Fam-Fam Update</a:t>
            </a:r>
            <a:endParaRPr sz="1100"/>
          </a:p>
        </p:txBody>
      </p:sp>
      <p:pic>
        <p:nvPicPr>
          <p:cNvPr descr="물, 보트, 실외, 호수이(가) 표시된 사진&#10;&#10;자동 생성된 설명" id="343" name="Google Shape;343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57195" y="750633"/>
            <a:ext cx="3246699" cy="2435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천장, 실내, 벽, 사람이(가) 표시된 사진&#10;&#10;자동 생성된 설명" id="344" name="Google Shape;344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10485" y="2592783"/>
            <a:ext cx="3026779" cy="22700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사람, 실외, 사람들, 군중이(가) 표시된 사진&#10;&#10;자동 생성된 설명" id="345" name="Google Shape;345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2155" y="850465"/>
            <a:ext cx="3113590" cy="2335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D6EE"/>
        </a:solid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5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45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45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Marketing</a:t>
            </a:r>
            <a:endParaRPr sz="1100"/>
          </a:p>
        </p:txBody>
      </p:sp>
      <p:pic>
        <p:nvPicPr>
          <p:cNvPr id="353" name="Google Shape;35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430774">
            <a:off x="1574774" y="1101941"/>
            <a:ext cx="1066757" cy="1066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55794">
            <a:off x="2770016" y="1423181"/>
            <a:ext cx="756224" cy="75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51808" y="2776539"/>
            <a:ext cx="771047" cy="771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20764" y="2107973"/>
            <a:ext cx="1480015" cy="148001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5"/>
          <p:cNvSpPr txBox="1"/>
          <p:nvPr/>
        </p:nvSpPr>
        <p:spPr>
          <a:xfrm>
            <a:off x="1620206" y="3742256"/>
            <a:ext cx="2106385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K-Festival</a:t>
            </a:r>
            <a:endParaRPr sz="1100"/>
          </a:p>
        </p:txBody>
      </p:sp>
      <p:pic>
        <p:nvPicPr>
          <p:cNvPr descr="Social media " id="358" name="Google Shape;358;p4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51407" y="1175131"/>
            <a:ext cx="2201779" cy="2201779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5"/>
          <p:cNvSpPr txBox="1"/>
          <p:nvPr/>
        </p:nvSpPr>
        <p:spPr>
          <a:xfrm>
            <a:off x="5399103" y="3795244"/>
            <a:ext cx="2106385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Social Media Update</a:t>
            </a:r>
            <a:endParaRPr sz="11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D6EE"/>
        </a:solid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6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46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46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K-Festival</a:t>
            </a:r>
            <a:endParaRPr sz="1100"/>
          </a:p>
        </p:txBody>
      </p:sp>
      <p:sp>
        <p:nvSpPr>
          <p:cNvPr id="367" name="Google Shape;367;p46"/>
          <p:cNvSpPr txBox="1"/>
          <p:nvPr/>
        </p:nvSpPr>
        <p:spPr>
          <a:xfrm>
            <a:off x="5191946" y="1736423"/>
            <a:ext cx="3582027" cy="173124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54000" lvl="0" marL="254000" marR="0" rtl="0" algn="l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The grand festival is coming up!</a:t>
            </a:r>
            <a:endParaRPr sz="1100"/>
          </a:p>
          <a:p>
            <a:pPr indent="-13970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Follow UKA social media for future notices</a:t>
            </a:r>
            <a:endParaRPr sz="1100"/>
          </a:p>
          <a:p>
            <a:pPr indent="-13970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Many volunteering opportunities</a:t>
            </a:r>
            <a:endParaRPr sz="1100"/>
          </a:p>
        </p:txBody>
      </p:sp>
      <p:pic>
        <p:nvPicPr>
          <p:cNvPr id="368" name="Google Shape;368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2278" y="1319702"/>
            <a:ext cx="2173742" cy="3071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06020" y="1319702"/>
            <a:ext cx="2382085" cy="3071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D6EE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7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47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47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Fundraising Recap</a:t>
            </a:r>
            <a:endParaRPr sz="1100"/>
          </a:p>
        </p:txBody>
      </p:sp>
      <p:pic>
        <p:nvPicPr>
          <p:cNvPr id="377" name="Google Shape;377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6814" y="931445"/>
            <a:ext cx="3897610" cy="2598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28410" y="931445"/>
            <a:ext cx="3897610" cy="2598407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47"/>
          <p:cNvSpPr txBox="1"/>
          <p:nvPr/>
        </p:nvSpPr>
        <p:spPr>
          <a:xfrm>
            <a:off x="636814" y="3761932"/>
            <a:ext cx="7989206" cy="9002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Thank you for those who came out during our fundraising event!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Shout out to marketing and finance committee members!</a:t>
            </a:r>
            <a:endParaRPr sz="11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D6EE"/>
        </a:solidFill>
      </p:bgPr>
    </p:bg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8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48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48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UKA Tiktok </a:t>
            </a:r>
            <a:endParaRPr sz="1100"/>
          </a:p>
        </p:txBody>
      </p:sp>
      <p:sp>
        <p:nvSpPr>
          <p:cNvPr id="387" name="Google Shape;387;p48"/>
          <p:cNvSpPr txBox="1"/>
          <p:nvPr/>
        </p:nvSpPr>
        <p:spPr>
          <a:xfrm>
            <a:off x="4368945" y="1844628"/>
            <a:ext cx="4138241" cy="14542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54000" lvl="0" marL="254000" marR="0" rtl="0" algn="l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The UKA Tiktok is now Active!</a:t>
            </a:r>
            <a:endParaRPr sz="1100"/>
          </a:p>
          <a:p>
            <a:pPr indent="-13970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Like, Comment, and Subscribe!</a:t>
            </a:r>
            <a:endParaRPr sz="1100"/>
          </a:p>
          <a:p>
            <a:pPr indent="-13970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Be part of the UKA Tiktok!</a:t>
            </a:r>
            <a:endParaRPr sz="1100"/>
          </a:p>
        </p:txBody>
      </p:sp>
      <p:pic>
        <p:nvPicPr>
          <p:cNvPr id="388" name="Google Shape;388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4488" y="900484"/>
            <a:ext cx="2337991" cy="4120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D6EE"/>
        </a:soli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9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49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49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UKA Shout Out </a:t>
            </a:r>
            <a:endParaRPr sz="1100"/>
          </a:p>
        </p:txBody>
      </p:sp>
      <p:grpSp>
        <p:nvGrpSpPr>
          <p:cNvPr id="396" name="Google Shape;396;p49"/>
          <p:cNvGrpSpPr/>
          <p:nvPr/>
        </p:nvGrpSpPr>
        <p:grpSpPr>
          <a:xfrm>
            <a:off x="2416964" y="2107427"/>
            <a:ext cx="4310071" cy="1546577"/>
            <a:chOff x="3237441" y="2801025"/>
            <a:chExt cx="5746761" cy="2062103"/>
          </a:xfrm>
        </p:grpSpPr>
        <p:sp>
          <p:nvSpPr>
            <p:cNvPr id="397" name="Google Shape;397;p49"/>
            <p:cNvSpPr txBox="1"/>
            <p:nvPr/>
          </p:nvSpPr>
          <p:spPr>
            <a:xfrm>
              <a:off x="3237441" y="2805584"/>
              <a:ext cx="2317021" cy="10772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1E4E79"/>
                  </a:solidFill>
                  <a:latin typeface="Do Hyeon"/>
                  <a:ea typeface="Do Hyeon"/>
                  <a:cs typeface="Do Hyeon"/>
                  <a:sym typeface="Do Hyeon"/>
                </a:rPr>
                <a:t>&lt;우수멤버&gt;</a:t>
              </a:r>
              <a:endParaRPr sz="1100"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1E4E79"/>
                  </a:solidFill>
                  <a:latin typeface="Do Hyeon"/>
                  <a:ea typeface="Do Hyeon"/>
                  <a:cs typeface="Do Hyeon"/>
                  <a:sym typeface="Do Hyeon"/>
                </a:rPr>
                <a:t>오수정</a:t>
              </a:r>
              <a:endParaRPr sz="2400">
                <a:solidFill>
                  <a:srgbClr val="1E4E79"/>
                </a:solidFill>
                <a:latin typeface="Do Hyeon"/>
                <a:ea typeface="Do Hyeon"/>
                <a:cs typeface="Do Hyeon"/>
                <a:sym typeface="Do Hyeon"/>
              </a:endParaRPr>
            </a:p>
          </p:txBody>
        </p:sp>
        <p:sp>
          <p:nvSpPr>
            <p:cNvPr id="398" name="Google Shape;398;p49"/>
            <p:cNvSpPr txBox="1"/>
            <p:nvPr/>
          </p:nvSpPr>
          <p:spPr>
            <a:xfrm>
              <a:off x="6350493" y="2801025"/>
              <a:ext cx="2633709" cy="20621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1E4E79"/>
                  </a:solidFill>
                  <a:latin typeface="Do Hyeon"/>
                  <a:ea typeface="Do Hyeon"/>
                  <a:cs typeface="Do Hyeon"/>
                  <a:sym typeface="Do Hyeon"/>
                </a:rPr>
                <a:t>&lt;우수디렉터&gt;</a:t>
              </a:r>
              <a:endParaRPr sz="1100"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1E4E79"/>
                  </a:solidFill>
                  <a:latin typeface="Do Hyeon"/>
                  <a:ea typeface="Do Hyeon"/>
                  <a:cs typeface="Do Hyeon"/>
                  <a:sym typeface="Do Hyeon"/>
                </a:rPr>
                <a:t>고은하</a:t>
              </a:r>
              <a:endParaRPr sz="2400">
                <a:solidFill>
                  <a:srgbClr val="1E4E79"/>
                </a:solidFill>
                <a:latin typeface="Do Hyeon"/>
                <a:ea typeface="Do Hyeon"/>
                <a:cs typeface="Do Hyeon"/>
                <a:sym typeface="Do Hyeon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1E4E79"/>
                  </a:solidFill>
                  <a:latin typeface="Do Hyeon"/>
                  <a:ea typeface="Do Hyeon"/>
                  <a:cs typeface="Do Hyeon"/>
                  <a:sym typeface="Do Hyeon"/>
                </a:rPr>
                <a:t>이유리</a:t>
              </a:r>
              <a:endParaRPr sz="2400">
                <a:solidFill>
                  <a:srgbClr val="1E4E79"/>
                </a:solidFill>
                <a:latin typeface="Do Hyeon"/>
                <a:ea typeface="Do Hyeon"/>
                <a:cs typeface="Do Hyeon"/>
                <a:sym typeface="Do Hyeon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1E4E79"/>
                  </a:solidFill>
                  <a:latin typeface="Do Hyeon"/>
                  <a:ea typeface="Do Hyeon"/>
                  <a:cs typeface="Do Hyeon"/>
                  <a:sym typeface="Do Hyeon"/>
                </a:rPr>
                <a:t>이채영</a:t>
              </a:r>
              <a:endParaRPr sz="2400">
                <a:solidFill>
                  <a:srgbClr val="1E4E79"/>
                </a:solidFill>
                <a:latin typeface="Do Hyeon"/>
                <a:ea typeface="Do Hyeon"/>
                <a:cs typeface="Do Hyeon"/>
                <a:sym typeface="Do Hyeon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D6EE"/>
        </a:solid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도전골든벨 마지막 문제 '우키시마호 침몰 사건'이란?" id="404" name="Google Shape;404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29418" y="1397987"/>
            <a:ext cx="3885164" cy="2725414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50"/>
          <p:cNvSpPr/>
          <p:nvPr/>
        </p:nvSpPr>
        <p:spPr>
          <a:xfrm rot="-5400000">
            <a:off x="8501176" y="4506686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50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유관순 열사의 후손은 &amp;amp;#39;월급 80만원&amp;amp;#39; 청소 일하며 생계 유지하고 있다 | 3.1절 | 유관순열사 | 독립기념일 | 에포크타임스" id="407" name="Google Shape;407;p50"/>
          <p:cNvPicPr preferRelativeResize="0"/>
          <p:nvPr/>
        </p:nvPicPr>
        <p:blipFill rotWithShape="1">
          <a:blip r:embed="rId5">
            <a:alphaModFix/>
          </a:blip>
          <a:srcRect b="0" l="0" r="50000" t="0"/>
          <a:stretch/>
        </p:blipFill>
        <p:spPr>
          <a:xfrm>
            <a:off x="6514582" y="2461656"/>
            <a:ext cx="1615296" cy="16571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가장 존경하는 독립투사는 '안중근'" id="408" name="Google Shape;408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21964" y="1397987"/>
            <a:ext cx="1707453" cy="15410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.1절, 삼일절의 의미와 유래는? : 네이버 포스트" id="409" name="Google Shape;409;p5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65500" y="2571750"/>
            <a:ext cx="1563917" cy="15639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some flowers&#10;&#10;Description automatically generated with low confidence" id="410" name="Google Shape;410;p5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01534" y="-393782"/>
            <a:ext cx="3740931" cy="26242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outh korea " id="411" name="Google Shape;411;p5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308710" y="831155"/>
            <a:ext cx="2081893" cy="2081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4E79"/>
        </a:solidFill>
      </p:bgPr>
    </p:bg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1"/>
          <p:cNvSpPr/>
          <p:nvPr/>
        </p:nvSpPr>
        <p:spPr>
          <a:xfrm rot="-5400000">
            <a:off x="5971895" y="2253343"/>
            <a:ext cx="636815" cy="636815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51"/>
          <p:cNvSpPr/>
          <p:nvPr/>
        </p:nvSpPr>
        <p:spPr>
          <a:xfrm rot="5400000">
            <a:off x="2535291" y="2253343"/>
            <a:ext cx="636815" cy="636815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51"/>
          <p:cNvSpPr txBox="1"/>
          <p:nvPr/>
        </p:nvSpPr>
        <p:spPr>
          <a:xfrm>
            <a:off x="2021927" y="2375543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3.1 운동이 일어난 연도는?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sp>
        <p:nvSpPr>
          <p:cNvPr id="419" name="Google Shape;419;p51"/>
          <p:cNvSpPr txBox="1"/>
          <p:nvPr/>
        </p:nvSpPr>
        <p:spPr>
          <a:xfrm>
            <a:off x="735805" y="3832868"/>
            <a:ext cx="7672389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1. 1876  2. 1950  3. 2022   4. 1919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pic>
        <p:nvPicPr>
          <p:cNvPr id="420" name="Google Shape;420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48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6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93327" y="-492919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4E79"/>
        </a:solidFill>
      </p:bgPr>
    </p:bg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2"/>
          <p:cNvSpPr/>
          <p:nvPr/>
        </p:nvSpPr>
        <p:spPr>
          <a:xfrm rot="-5400000">
            <a:off x="6752162" y="2121094"/>
            <a:ext cx="715580" cy="715580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52"/>
          <p:cNvSpPr/>
          <p:nvPr/>
        </p:nvSpPr>
        <p:spPr>
          <a:xfrm rot="5400000">
            <a:off x="1664136" y="2108971"/>
            <a:ext cx="715581" cy="739825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52"/>
          <p:cNvSpPr txBox="1"/>
          <p:nvPr/>
        </p:nvSpPr>
        <p:spPr>
          <a:xfrm>
            <a:off x="2021927" y="2242870"/>
            <a:ext cx="5100145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3.1 운동 당시 독립투사들이 무슨 운동을 펼쳤을까요?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sp>
        <p:nvSpPr>
          <p:cNvPr id="431" name="Google Shape;431;p52"/>
          <p:cNvSpPr txBox="1"/>
          <p:nvPr/>
        </p:nvSpPr>
        <p:spPr>
          <a:xfrm>
            <a:off x="735805" y="3832868"/>
            <a:ext cx="7672389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1. 대한운동  2. 민국운동  3. 만세운동   4. 복근운동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pic>
        <p:nvPicPr>
          <p:cNvPr id="432" name="Google Shape;432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48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6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93327" y="-492919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4E79"/>
        </a:solidFill>
      </p:bgPr>
    </p:bg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3"/>
          <p:cNvSpPr/>
          <p:nvPr/>
        </p:nvSpPr>
        <p:spPr>
          <a:xfrm rot="-5400000">
            <a:off x="6829181" y="2081287"/>
            <a:ext cx="715580" cy="715580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53"/>
          <p:cNvSpPr/>
          <p:nvPr/>
        </p:nvSpPr>
        <p:spPr>
          <a:xfrm rot="5400000">
            <a:off x="1587118" y="2069166"/>
            <a:ext cx="715581" cy="739825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53"/>
          <p:cNvSpPr txBox="1"/>
          <p:nvPr/>
        </p:nvSpPr>
        <p:spPr>
          <a:xfrm>
            <a:off x="2021927" y="2242871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유관순 열사가 독립만세 시위를 한 곳은?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sp>
        <p:nvSpPr>
          <p:cNvPr id="443" name="Google Shape;443;p53"/>
          <p:cNvSpPr txBox="1"/>
          <p:nvPr/>
        </p:nvSpPr>
        <p:spPr>
          <a:xfrm>
            <a:off x="735805" y="3832868"/>
            <a:ext cx="7672389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1. 화개장터  2. 형내장터  3. 아우네장터   4. 아우내장아퍼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pic>
        <p:nvPicPr>
          <p:cNvPr id="444" name="Google Shape;444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48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6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93327" y="-492919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D6EE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7"/>
          <p:cNvSpPr/>
          <p:nvPr/>
        </p:nvSpPr>
        <p:spPr>
          <a:xfrm rot="5400000">
            <a:off x="-1" y="0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7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7"/>
          <p:cNvSpPr txBox="1"/>
          <p:nvPr>
            <p:ph type="title"/>
          </p:nvPr>
        </p:nvSpPr>
        <p:spPr>
          <a:xfrm>
            <a:off x="636814" y="139361"/>
            <a:ext cx="2221970" cy="49745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None/>
            </a:pPr>
            <a:r>
              <a:rPr lang="en" sz="21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Dongari Updates</a:t>
            </a:r>
            <a:endParaRPr/>
          </a:p>
        </p:txBody>
      </p:sp>
      <p:sp>
        <p:nvSpPr>
          <p:cNvPr id="153" name="Google Shape;153;p27"/>
          <p:cNvSpPr txBox="1"/>
          <p:nvPr/>
        </p:nvSpPr>
        <p:spPr>
          <a:xfrm>
            <a:off x="2454168" y="844626"/>
            <a:ext cx="4235661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&lt;How to Join Dongaries?&gt;</a:t>
            </a:r>
            <a:endParaRPr sz="1100"/>
          </a:p>
        </p:txBody>
      </p:sp>
      <p:sp>
        <p:nvSpPr>
          <p:cNvPr id="154" name="Google Shape;154;p27"/>
          <p:cNvSpPr/>
          <p:nvPr/>
        </p:nvSpPr>
        <p:spPr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Graphical user interface, application&#10;&#10;Description automatically generated" id="155" name="Google Shape;15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7799" y="1547460"/>
            <a:ext cx="1678262" cy="3277632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7"/>
          <p:cNvSpPr txBox="1"/>
          <p:nvPr/>
        </p:nvSpPr>
        <p:spPr>
          <a:xfrm>
            <a:off x="3791366" y="2874652"/>
            <a:ext cx="4868800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Go to our </a:t>
            </a:r>
            <a:r>
              <a:rPr lang="en" sz="1800">
                <a:solidFill>
                  <a:srgbClr val="E24576"/>
                </a:solidFill>
                <a:latin typeface="Arial"/>
                <a:ea typeface="Arial"/>
                <a:cs typeface="Arial"/>
                <a:sym typeface="Arial"/>
              </a:rPr>
              <a:t>Instagram</a:t>
            </a: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 (@texasuka) and find the linktree link!</a:t>
            </a:r>
            <a:endParaRPr sz="1100"/>
          </a:p>
        </p:txBody>
      </p:sp>
      <p:pic>
        <p:nvPicPr>
          <p:cNvPr descr="Instagram free icon" id="157" name="Google Shape;157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64560" y="2459564"/>
            <a:ext cx="452972" cy="452972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7"/>
          <p:cNvSpPr/>
          <p:nvPr/>
        </p:nvSpPr>
        <p:spPr>
          <a:xfrm>
            <a:off x="930689" y="2478115"/>
            <a:ext cx="740532" cy="28506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1E4E79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4E79"/>
        </a:solidFill>
      </p:bgPr>
    </p:bg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4"/>
          <p:cNvSpPr/>
          <p:nvPr/>
        </p:nvSpPr>
        <p:spPr>
          <a:xfrm rot="-5400000">
            <a:off x="6007649" y="2081287"/>
            <a:ext cx="715580" cy="715580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54"/>
          <p:cNvSpPr/>
          <p:nvPr/>
        </p:nvSpPr>
        <p:spPr>
          <a:xfrm rot="5400000">
            <a:off x="2408649" y="2069167"/>
            <a:ext cx="715581" cy="739825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54"/>
          <p:cNvSpPr txBox="1"/>
          <p:nvPr/>
        </p:nvSpPr>
        <p:spPr>
          <a:xfrm>
            <a:off x="2021927" y="2242871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유관순 열사의 사망 장소는?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sp>
        <p:nvSpPr>
          <p:cNvPr id="455" name="Google Shape;455;p54"/>
          <p:cNvSpPr txBox="1"/>
          <p:nvPr/>
        </p:nvSpPr>
        <p:spPr>
          <a:xfrm>
            <a:off x="735805" y="3832868"/>
            <a:ext cx="7672389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74650" lvl="0" marL="381000" marR="0" rtl="0" algn="ctr">
              <a:spcBef>
                <a:spcPts val="0"/>
              </a:spcBef>
              <a:spcAft>
                <a:spcPts val="0"/>
              </a:spcAft>
              <a:buClr>
                <a:srgbClr val="BBD6EE"/>
              </a:buClr>
              <a:buSzPts val="2100"/>
              <a:buFont typeface="Do Hyeon"/>
              <a:buAutoNum type="arabicPeriod"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남대문 형무소  2. 어무이 밥무소 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3. 동대문 형무소   4. 서대문 형무소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pic>
        <p:nvPicPr>
          <p:cNvPr id="456" name="Google Shape;456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48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6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5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93327" y="-492919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4E79"/>
        </a:solidFill>
      </p:bgPr>
    </p:bg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5"/>
          <p:cNvSpPr/>
          <p:nvPr/>
        </p:nvSpPr>
        <p:spPr>
          <a:xfrm rot="-5400000">
            <a:off x="6860567" y="2081288"/>
            <a:ext cx="715580" cy="715580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55"/>
          <p:cNvSpPr/>
          <p:nvPr/>
        </p:nvSpPr>
        <p:spPr>
          <a:xfrm rot="5400000">
            <a:off x="1579974" y="2069165"/>
            <a:ext cx="715581" cy="739825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55"/>
          <p:cNvSpPr txBox="1"/>
          <p:nvPr/>
        </p:nvSpPr>
        <p:spPr>
          <a:xfrm>
            <a:off x="2021927" y="2242870"/>
            <a:ext cx="5100145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3.1절은 5대 국경일 중 하나입니다. 보기에 국경일이 아닌 날을 고르시오.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sp>
        <p:nvSpPr>
          <p:cNvPr id="467" name="Google Shape;467;p55"/>
          <p:cNvSpPr txBox="1"/>
          <p:nvPr/>
        </p:nvSpPr>
        <p:spPr>
          <a:xfrm>
            <a:off x="735805" y="3832868"/>
            <a:ext cx="7672389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74650" lvl="0" marL="381000" marR="0" rtl="0" algn="ctr">
              <a:spcBef>
                <a:spcPts val="0"/>
              </a:spcBef>
              <a:spcAft>
                <a:spcPts val="0"/>
              </a:spcAft>
              <a:buClr>
                <a:srgbClr val="BBD6EE"/>
              </a:buClr>
              <a:buSzPts val="2100"/>
              <a:buFont typeface="Do Hyeon"/>
              <a:buAutoNum type="arabicPeriod"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제헌절 2. 어린이날 3. 광복절 4. 한글날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pic>
        <p:nvPicPr>
          <p:cNvPr id="468" name="Google Shape;468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48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6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5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93327" y="-492919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4E79"/>
        </a:solidFill>
      </p:bgPr>
    </p:bg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6"/>
          <p:cNvSpPr/>
          <p:nvPr/>
        </p:nvSpPr>
        <p:spPr>
          <a:xfrm rot="-5400000">
            <a:off x="6553386" y="2081288"/>
            <a:ext cx="715580" cy="715580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56"/>
          <p:cNvSpPr/>
          <p:nvPr/>
        </p:nvSpPr>
        <p:spPr>
          <a:xfrm rot="5400000">
            <a:off x="1911956" y="2069166"/>
            <a:ext cx="715581" cy="739825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56"/>
          <p:cNvSpPr txBox="1"/>
          <p:nvPr/>
        </p:nvSpPr>
        <p:spPr>
          <a:xfrm>
            <a:off x="2021927" y="2242870"/>
            <a:ext cx="5100145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일제의 폭력 진압에 우리 민족도 같이 폭력시위로 대응했다 O X?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sp>
        <p:nvSpPr>
          <p:cNvPr id="479" name="Google Shape;479;p56"/>
          <p:cNvSpPr txBox="1"/>
          <p:nvPr/>
        </p:nvSpPr>
        <p:spPr>
          <a:xfrm>
            <a:off x="735805" y="3832868"/>
            <a:ext cx="7672389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O X</a:t>
            </a:r>
            <a:endParaRPr sz="1100"/>
          </a:p>
        </p:txBody>
      </p:sp>
      <p:pic>
        <p:nvPicPr>
          <p:cNvPr id="480" name="Google Shape;480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48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6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5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93327" y="-492919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4E79"/>
        </a:solid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7"/>
          <p:cNvSpPr/>
          <p:nvPr/>
        </p:nvSpPr>
        <p:spPr>
          <a:xfrm rot="-5400000">
            <a:off x="6910327" y="2081288"/>
            <a:ext cx="715580" cy="715580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57"/>
          <p:cNvSpPr/>
          <p:nvPr/>
        </p:nvSpPr>
        <p:spPr>
          <a:xfrm rot="5400000">
            <a:off x="1530214" y="2069167"/>
            <a:ext cx="715581" cy="739825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57"/>
          <p:cNvSpPr txBox="1"/>
          <p:nvPr/>
        </p:nvSpPr>
        <p:spPr>
          <a:xfrm>
            <a:off x="2021927" y="2242870"/>
            <a:ext cx="5100145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3.1 운동을 기하여 민족대표 33인이 선언한 글은?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sp>
        <p:nvSpPr>
          <p:cNvPr id="491" name="Google Shape;491;p57"/>
          <p:cNvSpPr txBox="1"/>
          <p:nvPr/>
        </p:nvSpPr>
        <p:spPr>
          <a:xfrm>
            <a:off x="735805" y="3832868"/>
            <a:ext cx="7672389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74650" lvl="0" marL="381000" marR="0" rtl="0" algn="ctr">
              <a:spcBef>
                <a:spcPts val="0"/>
              </a:spcBef>
              <a:spcAft>
                <a:spcPts val="0"/>
              </a:spcAft>
              <a:buClr>
                <a:srgbClr val="BBD6EE"/>
              </a:buClr>
              <a:buSzPts val="2100"/>
              <a:buFont typeface="Do Hyeon"/>
              <a:buAutoNum type="arabicPeriod"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독립선언서  2. 삼민선언서  3. 인플루언서  4. 엄마나돈없어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pic>
        <p:nvPicPr>
          <p:cNvPr id="492" name="Google Shape;492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48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6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5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93327" y="-492919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4E79"/>
        </a:solidFill>
      </p:bgPr>
    </p:bg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8"/>
          <p:cNvSpPr/>
          <p:nvPr/>
        </p:nvSpPr>
        <p:spPr>
          <a:xfrm rot="-5400000">
            <a:off x="6696015" y="2081288"/>
            <a:ext cx="715580" cy="715580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58"/>
          <p:cNvSpPr/>
          <p:nvPr/>
        </p:nvSpPr>
        <p:spPr>
          <a:xfrm rot="5400000">
            <a:off x="1744525" y="2069168"/>
            <a:ext cx="715581" cy="739825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58"/>
          <p:cNvSpPr txBox="1"/>
          <p:nvPr/>
        </p:nvSpPr>
        <p:spPr>
          <a:xfrm>
            <a:off x="2021927" y="2242870"/>
            <a:ext cx="5100145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아래 사진이 태극기에서 뜻하는 의미가 무엇일까요?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sp>
        <p:nvSpPr>
          <p:cNvPr id="503" name="Google Shape;503;p58"/>
          <p:cNvSpPr txBox="1"/>
          <p:nvPr/>
        </p:nvSpPr>
        <p:spPr>
          <a:xfrm>
            <a:off x="735805" y="3746204"/>
            <a:ext cx="7672389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74650" lvl="0" marL="381000" marR="0" rtl="0" algn="ctr">
              <a:spcBef>
                <a:spcPts val="0"/>
              </a:spcBef>
              <a:spcAft>
                <a:spcPts val="0"/>
              </a:spcAft>
              <a:buClr>
                <a:srgbClr val="BBD6EE"/>
              </a:buClr>
              <a:buSzPts val="2100"/>
              <a:buFont typeface="Do Hyeon"/>
              <a:buAutoNum type="arabicPeriod"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건  2. 곤  3. 감  4. 리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pic>
        <p:nvPicPr>
          <p:cNvPr id="504" name="Google Shape;504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48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6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93327" y="-492919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5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05752" y="3265810"/>
            <a:ext cx="1175150" cy="13532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우리나라 고유의 패턴 '건곤감리 삭스' | 와디즈 펀딩" id="509" name="Google Shape;509;p5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905391" y="1259345"/>
            <a:ext cx="3333215" cy="2359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4E79"/>
        </a:solidFill>
      </p:bgPr>
    </p:bg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9"/>
          <p:cNvSpPr/>
          <p:nvPr/>
        </p:nvSpPr>
        <p:spPr>
          <a:xfrm rot="-5400000">
            <a:off x="6910327" y="2081288"/>
            <a:ext cx="715580" cy="715580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59"/>
          <p:cNvSpPr/>
          <p:nvPr/>
        </p:nvSpPr>
        <p:spPr>
          <a:xfrm rot="5400000">
            <a:off x="1530214" y="2069167"/>
            <a:ext cx="715581" cy="739825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59"/>
          <p:cNvSpPr txBox="1"/>
          <p:nvPr/>
        </p:nvSpPr>
        <p:spPr>
          <a:xfrm>
            <a:off x="2021927" y="2242870"/>
            <a:ext cx="5100145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3.1 운동을 계기로 독립운동가들이 수립한 대한민국 임시 정부의 위치는?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sp>
        <p:nvSpPr>
          <p:cNvPr id="517" name="Google Shape;517;p59"/>
          <p:cNvSpPr txBox="1"/>
          <p:nvPr/>
        </p:nvSpPr>
        <p:spPr>
          <a:xfrm>
            <a:off x="735805" y="3832868"/>
            <a:ext cx="7672389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74650" lvl="0" marL="381000" marR="0" rtl="0" algn="ctr">
              <a:spcBef>
                <a:spcPts val="0"/>
              </a:spcBef>
              <a:spcAft>
                <a:spcPts val="0"/>
              </a:spcAft>
              <a:buClr>
                <a:srgbClr val="BBD6EE"/>
              </a:buClr>
              <a:buSzPts val="2100"/>
              <a:buFont typeface="Do Hyeon"/>
              <a:buAutoNum type="arabicPeriod"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미국 텍사스  2. 중국 상해  3. 일본 도쿄  4. 러시아 모스크바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pic>
        <p:nvPicPr>
          <p:cNvPr id="518" name="Google Shape;518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48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6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93327" y="-492919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4E79"/>
        </a:solidFill>
      </p:bgPr>
    </p:bg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60"/>
          <p:cNvSpPr/>
          <p:nvPr/>
        </p:nvSpPr>
        <p:spPr>
          <a:xfrm rot="-5400000">
            <a:off x="6910327" y="2081288"/>
            <a:ext cx="715580" cy="715580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60"/>
          <p:cNvSpPr/>
          <p:nvPr/>
        </p:nvSpPr>
        <p:spPr>
          <a:xfrm rot="5400000">
            <a:off x="1530214" y="2069167"/>
            <a:ext cx="715581" cy="739825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60"/>
          <p:cNvSpPr txBox="1"/>
          <p:nvPr/>
        </p:nvSpPr>
        <p:spPr>
          <a:xfrm>
            <a:off x="2021927" y="2052377"/>
            <a:ext cx="5100145" cy="103874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1931년 중국 홍커우 공원에서 열리는 일본의 일왕 생일행사에서 윤봉길 의사가 던진 폭탄의 모양은?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sp>
        <p:nvSpPr>
          <p:cNvPr id="529" name="Google Shape;529;p60"/>
          <p:cNvSpPr txBox="1"/>
          <p:nvPr/>
        </p:nvSpPr>
        <p:spPr>
          <a:xfrm>
            <a:off x="735805" y="3832868"/>
            <a:ext cx="7672389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74650" lvl="0" marL="381000" marR="0" rtl="0" algn="ctr">
              <a:spcBef>
                <a:spcPts val="0"/>
              </a:spcBef>
              <a:spcAft>
                <a:spcPts val="0"/>
              </a:spcAft>
              <a:buClr>
                <a:srgbClr val="BBD6EE"/>
              </a:buClr>
              <a:buSzPts val="2100"/>
              <a:buFont typeface="Do Hyeon"/>
              <a:buAutoNum type="arabicPeriod"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물병 폭탄  2. 핵폭탄  3. 도시락 폭탄  4. 웃음 폭탄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pic>
        <p:nvPicPr>
          <p:cNvPr id="530" name="Google Shape;530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48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6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6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93327" y="-492919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4E79"/>
        </a:solidFill>
      </p:bgPr>
    </p:bg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61"/>
          <p:cNvSpPr/>
          <p:nvPr/>
        </p:nvSpPr>
        <p:spPr>
          <a:xfrm rot="-5400000">
            <a:off x="6167691" y="2081288"/>
            <a:ext cx="715580" cy="715580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61"/>
          <p:cNvSpPr/>
          <p:nvPr/>
        </p:nvSpPr>
        <p:spPr>
          <a:xfrm rot="5400000">
            <a:off x="2248607" y="2069168"/>
            <a:ext cx="715581" cy="739825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61"/>
          <p:cNvSpPr txBox="1"/>
          <p:nvPr/>
        </p:nvSpPr>
        <p:spPr>
          <a:xfrm>
            <a:off x="2021926" y="2242871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3.1 독립 선언서를 쓴 사람은?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sp>
        <p:nvSpPr>
          <p:cNvPr id="541" name="Google Shape;541;p61"/>
          <p:cNvSpPr txBox="1"/>
          <p:nvPr/>
        </p:nvSpPr>
        <p:spPr>
          <a:xfrm>
            <a:off x="735805" y="3832868"/>
            <a:ext cx="7672389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74650" lvl="0" marL="381000" marR="0" rtl="0" algn="ctr">
              <a:spcBef>
                <a:spcPts val="0"/>
              </a:spcBef>
              <a:spcAft>
                <a:spcPts val="0"/>
              </a:spcAft>
              <a:buClr>
                <a:srgbClr val="BBD6EE"/>
              </a:buClr>
              <a:buSzPts val="2100"/>
              <a:buFont typeface="Do Hyeon"/>
              <a:buAutoNum type="arabicPeriod"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김구  2. 최남선  3. 최북선  4. 조도현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pic>
        <p:nvPicPr>
          <p:cNvPr id="542" name="Google Shape;542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48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6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6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93327" y="-492919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4E79"/>
        </a:solidFill>
      </p:bgPr>
    </p:bg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62"/>
          <p:cNvSpPr/>
          <p:nvPr/>
        </p:nvSpPr>
        <p:spPr>
          <a:xfrm rot="-5400000">
            <a:off x="6153650" y="2081288"/>
            <a:ext cx="715580" cy="715580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62"/>
          <p:cNvSpPr/>
          <p:nvPr/>
        </p:nvSpPr>
        <p:spPr>
          <a:xfrm rot="5400000">
            <a:off x="2262649" y="2069168"/>
            <a:ext cx="715581" cy="739825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62"/>
          <p:cNvSpPr txBox="1"/>
          <p:nvPr/>
        </p:nvSpPr>
        <p:spPr>
          <a:xfrm>
            <a:off x="2021926" y="2142858"/>
            <a:ext cx="5100145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1919년 3월 1일은 고종황제의 장례식날이었다. O X?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sp>
        <p:nvSpPr>
          <p:cNvPr id="553" name="Google Shape;553;p62"/>
          <p:cNvSpPr txBox="1"/>
          <p:nvPr/>
        </p:nvSpPr>
        <p:spPr>
          <a:xfrm>
            <a:off x="735805" y="3832868"/>
            <a:ext cx="7672389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O X</a:t>
            </a:r>
            <a:endParaRPr sz="1100"/>
          </a:p>
        </p:txBody>
      </p:sp>
      <p:pic>
        <p:nvPicPr>
          <p:cNvPr id="554" name="Google Shape;554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48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6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6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93327" y="-492919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4E79"/>
        </a:solidFill>
      </p:bgPr>
    </p:bg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63"/>
          <p:cNvSpPr/>
          <p:nvPr/>
        </p:nvSpPr>
        <p:spPr>
          <a:xfrm rot="-5400000">
            <a:off x="6406491" y="2081288"/>
            <a:ext cx="715580" cy="715580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63"/>
          <p:cNvSpPr/>
          <p:nvPr/>
        </p:nvSpPr>
        <p:spPr>
          <a:xfrm rot="5400000">
            <a:off x="1892736" y="2069168"/>
            <a:ext cx="715581" cy="739825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63"/>
          <p:cNvSpPr txBox="1"/>
          <p:nvPr/>
        </p:nvSpPr>
        <p:spPr>
          <a:xfrm>
            <a:off x="2021926" y="2242871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3.1 운동을 주도한 민족 대표의 수는?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sp>
        <p:nvSpPr>
          <p:cNvPr id="565" name="Google Shape;565;p63"/>
          <p:cNvSpPr txBox="1"/>
          <p:nvPr/>
        </p:nvSpPr>
        <p:spPr>
          <a:xfrm>
            <a:off x="735805" y="3832868"/>
            <a:ext cx="7672389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74650" lvl="0" marL="381000" marR="0" rtl="0" algn="ctr">
              <a:spcBef>
                <a:spcPts val="0"/>
              </a:spcBef>
              <a:spcAft>
                <a:spcPts val="0"/>
              </a:spcAft>
              <a:buClr>
                <a:srgbClr val="BBD6EE"/>
              </a:buClr>
              <a:buSzPts val="2100"/>
              <a:buFont typeface="Do Hyeon"/>
              <a:buAutoNum type="arabicPeriod"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11명  2. 22명  3. 33명  4. 44명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pic>
        <p:nvPicPr>
          <p:cNvPr id="566" name="Google Shape;566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48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6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6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93327" y="-492919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D6EE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/>
          <p:nvPr/>
        </p:nvSpPr>
        <p:spPr>
          <a:xfrm rot="5400000">
            <a:off x="-1" y="0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28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8"/>
          <p:cNvSpPr txBox="1"/>
          <p:nvPr>
            <p:ph type="title"/>
          </p:nvPr>
        </p:nvSpPr>
        <p:spPr>
          <a:xfrm>
            <a:off x="636814" y="139361"/>
            <a:ext cx="2221970" cy="49745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None/>
            </a:pPr>
            <a:r>
              <a:rPr lang="en" sz="21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Dongari Updates</a:t>
            </a:r>
            <a:endParaRPr/>
          </a:p>
        </p:txBody>
      </p:sp>
      <p:sp>
        <p:nvSpPr>
          <p:cNvPr id="166" name="Google Shape;166;p28"/>
          <p:cNvSpPr txBox="1"/>
          <p:nvPr/>
        </p:nvSpPr>
        <p:spPr>
          <a:xfrm>
            <a:off x="2454168" y="844626"/>
            <a:ext cx="4235661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&lt;How to Join Dongaries?&gt;</a:t>
            </a:r>
            <a:endParaRPr sz="1100"/>
          </a:p>
        </p:txBody>
      </p:sp>
      <p:sp>
        <p:nvSpPr>
          <p:cNvPr id="167" name="Google Shape;167;p28"/>
          <p:cNvSpPr/>
          <p:nvPr/>
        </p:nvSpPr>
        <p:spPr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Graphical user interface&#10;&#10;Description automatically generated" id="168" name="Google Shape;16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7799" y="1547460"/>
            <a:ext cx="1678262" cy="311410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8"/>
          <p:cNvSpPr/>
          <p:nvPr/>
        </p:nvSpPr>
        <p:spPr>
          <a:xfrm>
            <a:off x="930689" y="2961984"/>
            <a:ext cx="740532" cy="28506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1E4E79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8"/>
          <p:cNvSpPr txBox="1"/>
          <p:nvPr/>
        </p:nvSpPr>
        <p:spPr>
          <a:xfrm>
            <a:off x="3791366" y="2874652"/>
            <a:ext cx="4868800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Find “Dongari Sign Up”, and it will direct you to Google form page.</a:t>
            </a:r>
            <a:endParaRPr sz="11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4E79"/>
        </a:solidFill>
      </p:bgPr>
    </p:bg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64"/>
          <p:cNvSpPr/>
          <p:nvPr/>
        </p:nvSpPr>
        <p:spPr>
          <a:xfrm rot="-5400000">
            <a:off x="6764281" y="2081288"/>
            <a:ext cx="715580" cy="715580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64"/>
          <p:cNvSpPr/>
          <p:nvPr/>
        </p:nvSpPr>
        <p:spPr>
          <a:xfrm rot="5400000">
            <a:off x="1652017" y="2069168"/>
            <a:ext cx="715581" cy="739825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p64"/>
          <p:cNvSpPr txBox="1"/>
          <p:nvPr/>
        </p:nvSpPr>
        <p:spPr>
          <a:xfrm>
            <a:off x="2021926" y="2242870"/>
            <a:ext cx="5100145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백범 김구 선생님이 안중근 의사에게 드린 시계는?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sp>
        <p:nvSpPr>
          <p:cNvPr id="577" name="Google Shape;577;p64"/>
          <p:cNvSpPr txBox="1"/>
          <p:nvPr/>
        </p:nvSpPr>
        <p:spPr>
          <a:xfrm>
            <a:off x="735805" y="3832868"/>
            <a:ext cx="7672389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74650" lvl="0" marL="381000" marR="0" rtl="0" algn="ctr">
              <a:spcBef>
                <a:spcPts val="0"/>
              </a:spcBef>
              <a:spcAft>
                <a:spcPts val="0"/>
              </a:spcAft>
              <a:buClr>
                <a:srgbClr val="BBD6EE"/>
              </a:buClr>
              <a:buSzPts val="2100"/>
              <a:buFont typeface="Do Hyeon"/>
              <a:buAutoNum type="arabicPeriod"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회중시계  2. 배꼽시계  3. 롤렉스시계  4. 괘종시계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pic>
        <p:nvPicPr>
          <p:cNvPr id="578" name="Google Shape;578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48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6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6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93327" y="-492919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4E79"/>
        </a:solidFill>
      </p:bgPr>
    </p:bg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65"/>
          <p:cNvSpPr/>
          <p:nvPr/>
        </p:nvSpPr>
        <p:spPr>
          <a:xfrm rot="-5400000">
            <a:off x="6271362" y="2081288"/>
            <a:ext cx="715580" cy="715580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65"/>
          <p:cNvSpPr/>
          <p:nvPr/>
        </p:nvSpPr>
        <p:spPr>
          <a:xfrm rot="5400000">
            <a:off x="2144936" y="2069169"/>
            <a:ext cx="715581" cy="739825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65"/>
          <p:cNvSpPr txBox="1"/>
          <p:nvPr/>
        </p:nvSpPr>
        <p:spPr>
          <a:xfrm>
            <a:off x="2021926" y="2242871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독립선언서가 낭독 되었던 곳은?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sp>
        <p:nvSpPr>
          <p:cNvPr id="589" name="Google Shape;589;p65"/>
          <p:cNvSpPr txBox="1"/>
          <p:nvPr/>
        </p:nvSpPr>
        <p:spPr>
          <a:xfrm>
            <a:off x="735805" y="3832868"/>
            <a:ext cx="7672389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74650" lvl="0" marL="381000" marR="0" rtl="0" algn="ctr">
              <a:spcBef>
                <a:spcPts val="0"/>
              </a:spcBef>
              <a:spcAft>
                <a:spcPts val="0"/>
              </a:spcAft>
              <a:buClr>
                <a:srgbClr val="BBD6EE"/>
              </a:buClr>
              <a:buSzPts val="2100"/>
              <a:buFont typeface="Do Hyeon"/>
              <a:buAutoNum type="arabicPeriod"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탑골공원  2. 서울대공원  3. 낙산공원  4. Central Park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pic>
        <p:nvPicPr>
          <p:cNvPr id="590" name="Google Shape;590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48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6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6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93327" y="-492919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4E79"/>
        </a:solidFill>
      </p:bgPr>
    </p:bg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66"/>
          <p:cNvSpPr/>
          <p:nvPr/>
        </p:nvSpPr>
        <p:spPr>
          <a:xfrm rot="-5400000">
            <a:off x="6153650" y="2081288"/>
            <a:ext cx="715580" cy="715580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9" name="Google Shape;599;p66"/>
          <p:cNvSpPr/>
          <p:nvPr/>
        </p:nvSpPr>
        <p:spPr>
          <a:xfrm rot="5400000">
            <a:off x="2262649" y="2069170"/>
            <a:ext cx="715581" cy="739825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66"/>
          <p:cNvSpPr txBox="1"/>
          <p:nvPr/>
        </p:nvSpPr>
        <p:spPr>
          <a:xfrm>
            <a:off x="2021926" y="2242871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안중근 의사의 사형선고일은?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sp>
        <p:nvSpPr>
          <p:cNvPr id="601" name="Google Shape;601;p66"/>
          <p:cNvSpPr txBox="1"/>
          <p:nvPr/>
        </p:nvSpPr>
        <p:spPr>
          <a:xfrm>
            <a:off x="735805" y="3832868"/>
            <a:ext cx="7672389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74650" lvl="0" marL="381000" marR="0" rtl="0" algn="ctr">
              <a:spcBef>
                <a:spcPts val="0"/>
              </a:spcBef>
              <a:spcAft>
                <a:spcPts val="0"/>
              </a:spcAft>
              <a:buClr>
                <a:srgbClr val="BBD6EE"/>
              </a:buClr>
              <a:buSzPts val="2100"/>
              <a:buFont typeface="Do Hyeon"/>
              <a:buAutoNum type="arabicPeriod"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1월18일  2. 2월 14일  3. 12월 25일  4. 7월 4일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pic>
        <p:nvPicPr>
          <p:cNvPr id="602" name="Google Shape;602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48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6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6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93327" y="-492919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4E79"/>
        </a:solidFill>
      </p:bgPr>
    </p:bg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67"/>
          <p:cNvSpPr/>
          <p:nvPr/>
        </p:nvSpPr>
        <p:spPr>
          <a:xfrm rot="-5400000">
            <a:off x="6893473" y="2081288"/>
            <a:ext cx="715580" cy="715580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67"/>
          <p:cNvSpPr/>
          <p:nvPr/>
        </p:nvSpPr>
        <p:spPr>
          <a:xfrm rot="5400000">
            <a:off x="1547067" y="2069170"/>
            <a:ext cx="715581" cy="739825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2" name="Google Shape;612;p67"/>
          <p:cNvSpPr txBox="1"/>
          <p:nvPr/>
        </p:nvSpPr>
        <p:spPr>
          <a:xfrm>
            <a:off x="2021926" y="2242870"/>
            <a:ext cx="5100145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1905년, 일본이 한국의 외교권을 박탈하기 위해 강제로 체결한 조약은?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sp>
        <p:nvSpPr>
          <p:cNvPr id="613" name="Google Shape;613;p67"/>
          <p:cNvSpPr txBox="1"/>
          <p:nvPr/>
        </p:nvSpPr>
        <p:spPr>
          <a:xfrm>
            <a:off x="735804" y="3832868"/>
            <a:ext cx="7672389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74650" lvl="0" marL="381000" marR="0" rtl="0" algn="ctr">
              <a:spcBef>
                <a:spcPts val="0"/>
              </a:spcBef>
              <a:spcAft>
                <a:spcPts val="0"/>
              </a:spcAft>
              <a:buClr>
                <a:srgbClr val="BBD6EE"/>
              </a:buClr>
              <a:buSzPts val="2100"/>
              <a:buFont typeface="Do Hyeon"/>
              <a:buAutoNum type="arabicPeriod"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강화도조약  2. 통상조약  3. 을사조약  4. 불사조약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pic>
        <p:nvPicPr>
          <p:cNvPr id="614" name="Google Shape;614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48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6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6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93327" y="-492919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4E79"/>
        </a:solidFill>
      </p:bgPr>
    </p:bg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68"/>
          <p:cNvSpPr/>
          <p:nvPr/>
        </p:nvSpPr>
        <p:spPr>
          <a:xfrm rot="-5400000">
            <a:off x="6567741" y="2081288"/>
            <a:ext cx="715580" cy="715580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68"/>
          <p:cNvSpPr/>
          <p:nvPr/>
        </p:nvSpPr>
        <p:spPr>
          <a:xfrm rot="5400000">
            <a:off x="1848557" y="2069170"/>
            <a:ext cx="715581" cy="739825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p68"/>
          <p:cNvSpPr txBox="1"/>
          <p:nvPr/>
        </p:nvSpPr>
        <p:spPr>
          <a:xfrm>
            <a:off x="2021926" y="2242871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1940년 대한민국 임시정부의 주석은?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sp>
        <p:nvSpPr>
          <p:cNvPr id="625" name="Google Shape;625;p68"/>
          <p:cNvSpPr txBox="1"/>
          <p:nvPr/>
        </p:nvSpPr>
        <p:spPr>
          <a:xfrm>
            <a:off x="735804" y="3832868"/>
            <a:ext cx="7672389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74650" lvl="0" marL="381000" marR="0" rtl="0" algn="ctr">
              <a:spcBef>
                <a:spcPts val="0"/>
              </a:spcBef>
              <a:spcAft>
                <a:spcPts val="0"/>
              </a:spcAft>
              <a:buClr>
                <a:srgbClr val="BBD6EE"/>
              </a:buClr>
              <a:buSzPts val="2100"/>
              <a:buFont typeface="Do Hyeon"/>
              <a:buAutoNum type="arabicPeriod"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이승만  2. 트럼프  3. 김구  4. 윤보선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pic>
        <p:nvPicPr>
          <p:cNvPr id="626" name="Google Shape;626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48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6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93327" y="-492919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4E79"/>
        </a:solidFill>
      </p:bgPr>
    </p:bg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69"/>
          <p:cNvSpPr/>
          <p:nvPr/>
        </p:nvSpPr>
        <p:spPr>
          <a:xfrm rot="-5400000">
            <a:off x="5596191" y="2081288"/>
            <a:ext cx="715580" cy="715580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p69"/>
          <p:cNvSpPr/>
          <p:nvPr/>
        </p:nvSpPr>
        <p:spPr>
          <a:xfrm rot="5400000">
            <a:off x="2820107" y="2069171"/>
            <a:ext cx="715581" cy="739825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p69"/>
          <p:cNvSpPr txBox="1"/>
          <p:nvPr/>
        </p:nvSpPr>
        <p:spPr>
          <a:xfrm>
            <a:off x="2021926" y="2242871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태극기를 그려주세요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pic>
        <p:nvPicPr>
          <p:cNvPr id="637" name="Google Shape;637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48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6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6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93327" y="-492919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대한민국의 국기 - 위키백과, 우리 모두의 백과사전" id="641" name="Google Shape;641;p6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48739" y="1022910"/>
            <a:ext cx="4646519" cy="3097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4E79"/>
        </a:solidFill>
      </p:bgPr>
    </p:bg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70"/>
          <p:cNvSpPr/>
          <p:nvPr/>
        </p:nvSpPr>
        <p:spPr>
          <a:xfrm rot="-5400000">
            <a:off x="6764281" y="2081288"/>
            <a:ext cx="715580" cy="715580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7" name="Google Shape;647;p70"/>
          <p:cNvSpPr/>
          <p:nvPr/>
        </p:nvSpPr>
        <p:spPr>
          <a:xfrm rot="5400000">
            <a:off x="1652017" y="2069171"/>
            <a:ext cx="715581" cy="739825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8" name="Google Shape;648;p70"/>
          <p:cNvSpPr txBox="1"/>
          <p:nvPr/>
        </p:nvSpPr>
        <p:spPr>
          <a:xfrm>
            <a:off x="2021926" y="2242871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유관순 열사의 사망 당시 나이는? (만으로)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sp>
        <p:nvSpPr>
          <p:cNvPr id="649" name="Google Shape;649;p70"/>
          <p:cNvSpPr txBox="1"/>
          <p:nvPr/>
        </p:nvSpPr>
        <p:spPr>
          <a:xfrm>
            <a:off x="735804" y="3832868"/>
            <a:ext cx="7672389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74650" lvl="0" marL="381000" marR="0" rtl="0" algn="ctr">
              <a:spcBef>
                <a:spcPts val="0"/>
              </a:spcBef>
              <a:spcAft>
                <a:spcPts val="0"/>
              </a:spcAft>
              <a:buClr>
                <a:srgbClr val="BBD6EE"/>
              </a:buClr>
              <a:buSzPts val="2100"/>
              <a:buFont typeface="Do Hyeon"/>
              <a:buAutoNum type="arabicPeriod"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15세  2. 17세  3. 19세  4. 21세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pic>
        <p:nvPicPr>
          <p:cNvPr id="650" name="Google Shape;650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48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6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7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93327" y="-492919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4E79"/>
        </a:solidFill>
      </p:bgPr>
    </p:bg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71"/>
          <p:cNvSpPr/>
          <p:nvPr/>
        </p:nvSpPr>
        <p:spPr>
          <a:xfrm rot="-5400000">
            <a:off x="7064318" y="2213959"/>
            <a:ext cx="715580" cy="715580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Google Shape;659;p71"/>
          <p:cNvSpPr/>
          <p:nvPr/>
        </p:nvSpPr>
        <p:spPr>
          <a:xfrm rot="5400000">
            <a:off x="1435536" y="2201837"/>
            <a:ext cx="715581" cy="739825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Google Shape;660;p71"/>
          <p:cNvSpPr txBox="1"/>
          <p:nvPr/>
        </p:nvSpPr>
        <p:spPr>
          <a:xfrm>
            <a:off x="1835941" y="2242870"/>
            <a:ext cx="5472115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3.1 운동 당시 전국 방방곡곡을 다니며 만세 시위를 일으킨 사람들을 000이라고 불렀다.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sp>
        <p:nvSpPr>
          <p:cNvPr id="661" name="Google Shape;661;p71"/>
          <p:cNvSpPr txBox="1"/>
          <p:nvPr/>
        </p:nvSpPr>
        <p:spPr>
          <a:xfrm>
            <a:off x="735804" y="3832868"/>
            <a:ext cx="7672389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74650" lvl="0" marL="381000" marR="0" rtl="0" algn="ctr">
              <a:spcBef>
                <a:spcPts val="0"/>
              </a:spcBef>
              <a:spcAft>
                <a:spcPts val="0"/>
              </a:spcAft>
              <a:buClr>
                <a:srgbClr val="BBD6EE"/>
              </a:buClr>
              <a:buSzPts val="2100"/>
              <a:buFont typeface="Do Hyeon"/>
              <a:buAutoNum type="arabicPeriod"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만세꾼  2. 마기꾼  3. 시위꾼  4. 선동꾼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pic>
        <p:nvPicPr>
          <p:cNvPr id="662" name="Google Shape;662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48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6344" y="-457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7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93327" y="-492919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4E79"/>
        </a:solidFill>
      </p:bgPr>
    </p:bg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72"/>
          <p:cNvSpPr/>
          <p:nvPr/>
        </p:nvSpPr>
        <p:spPr>
          <a:xfrm rot="-5400000">
            <a:off x="5151962" y="2077807"/>
            <a:ext cx="715580" cy="715580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1" name="Google Shape;671;p72"/>
          <p:cNvSpPr/>
          <p:nvPr/>
        </p:nvSpPr>
        <p:spPr>
          <a:xfrm rot="5400000">
            <a:off x="3264336" y="2069166"/>
            <a:ext cx="715581" cy="739825"/>
          </a:xfrm>
          <a:prstGeom prst="rtTriangle">
            <a:avLst/>
          </a:prstGeom>
          <a:solidFill>
            <a:srgbClr val="BBD6EE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p72"/>
          <p:cNvSpPr txBox="1"/>
          <p:nvPr/>
        </p:nvSpPr>
        <p:spPr>
          <a:xfrm>
            <a:off x="1835941" y="2242871"/>
            <a:ext cx="547211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BD6EE"/>
                </a:solidFill>
                <a:latin typeface="Do Hyeon"/>
                <a:ea typeface="Do Hyeon"/>
                <a:cs typeface="Do Hyeon"/>
                <a:sym typeface="Do Hyeon"/>
              </a:rPr>
              <a:t>패자부활전</a:t>
            </a:r>
            <a:endParaRPr sz="2100">
              <a:solidFill>
                <a:srgbClr val="BBD6EE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pic>
        <p:nvPicPr>
          <p:cNvPr descr="Water " id="673" name="Google Shape;673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40010" y="3171558"/>
            <a:ext cx="1463979" cy="1463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D6EE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9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9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9"/>
          <p:cNvSpPr txBox="1"/>
          <p:nvPr/>
        </p:nvSpPr>
        <p:spPr>
          <a:xfrm>
            <a:off x="517849" y="69680"/>
            <a:ext cx="2221970" cy="49745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None/>
            </a:pPr>
            <a:r>
              <a:rPr lang="en" sz="21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Dongari Updates</a:t>
            </a:r>
            <a:endParaRPr sz="1100"/>
          </a:p>
        </p:txBody>
      </p:sp>
      <p:pic>
        <p:nvPicPr>
          <p:cNvPr descr="Board game " id="178" name="Google Shape;17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55401" y="1935956"/>
            <a:ext cx="1497563" cy="14975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xercise " id="179" name="Google Shape;179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91037" y="1935956"/>
            <a:ext cx="1497563" cy="1497563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9"/>
          <p:cNvSpPr txBox="1"/>
          <p:nvPr/>
        </p:nvSpPr>
        <p:spPr>
          <a:xfrm>
            <a:off x="1729253" y="3433519"/>
            <a:ext cx="2021130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UKA Workout Team</a:t>
            </a:r>
            <a:endParaRPr sz="1100"/>
          </a:p>
        </p:txBody>
      </p:sp>
      <p:sp>
        <p:nvSpPr>
          <p:cNvPr id="181" name="Google Shape;181;p29"/>
          <p:cNvSpPr txBox="1"/>
          <p:nvPr/>
        </p:nvSpPr>
        <p:spPr>
          <a:xfrm>
            <a:off x="5393617" y="3433519"/>
            <a:ext cx="2021130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Board Game</a:t>
            </a:r>
            <a:endParaRPr sz="11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D6EE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0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30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30"/>
          <p:cNvSpPr txBox="1"/>
          <p:nvPr/>
        </p:nvSpPr>
        <p:spPr>
          <a:xfrm>
            <a:off x="517849" y="69680"/>
            <a:ext cx="2221970" cy="49745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None/>
            </a:pPr>
            <a:r>
              <a:rPr lang="en" sz="21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Dongari Updates</a:t>
            </a:r>
            <a:endParaRPr sz="1100"/>
          </a:p>
        </p:txBody>
      </p:sp>
      <p:pic>
        <p:nvPicPr>
          <p:cNvPr descr="Board game " id="189" name="Google Shape;18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55401" y="1439101"/>
            <a:ext cx="1497563" cy="14975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xercise " id="190" name="Google Shape;190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91037" y="1439101"/>
            <a:ext cx="1497563" cy="1497563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0"/>
          <p:cNvSpPr txBox="1"/>
          <p:nvPr/>
        </p:nvSpPr>
        <p:spPr>
          <a:xfrm>
            <a:off x="1729253" y="2936664"/>
            <a:ext cx="2021130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UKA Workout Team</a:t>
            </a:r>
            <a:endParaRPr sz="1100"/>
          </a:p>
        </p:txBody>
      </p:sp>
      <p:sp>
        <p:nvSpPr>
          <p:cNvPr id="192" name="Google Shape;192;p30"/>
          <p:cNvSpPr txBox="1"/>
          <p:nvPr/>
        </p:nvSpPr>
        <p:spPr>
          <a:xfrm>
            <a:off x="5393617" y="2936664"/>
            <a:ext cx="2021130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Board Game</a:t>
            </a:r>
            <a:endParaRPr sz="1100"/>
          </a:p>
        </p:txBody>
      </p:sp>
      <p:sp>
        <p:nvSpPr>
          <p:cNvPr id="193" name="Google Shape;193;p30"/>
          <p:cNvSpPr txBox="1"/>
          <p:nvPr/>
        </p:nvSpPr>
        <p:spPr>
          <a:xfrm>
            <a:off x="819928" y="3876722"/>
            <a:ext cx="7504144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These are the Dongaries that were </a:t>
            </a:r>
            <a:r>
              <a:rPr b="1" lang="en" sz="18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POPULAR</a:t>
            </a: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 in the Dongari Fair. They are added to the Sign-up form, so please fill out the form if you are interested!  </a:t>
            </a:r>
            <a:endParaRPr sz="11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D6EE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1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31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31"/>
          <p:cNvSpPr txBox="1"/>
          <p:nvPr/>
        </p:nvSpPr>
        <p:spPr>
          <a:xfrm>
            <a:off x="517849" y="69680"/>
            <a:ext cx="2221970" cy="49745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None/>
            </a:pPr>
            <a:r>
              <a:rPr lang="en" sz="21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UKA Symposium</a:t>
            </a:r>
            <a:endParaRPr sz="1100"/>
          </a:p>
        </p:txBody>
      </p:sp>
      <p:pic>
        <p:nvPicPr>
          <p:cNvPr descr="Goal " id="201" name="Google Shape;20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0789" y="1258539"/>
            <a:ext cx="2626422" cy="2626422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1"/>
          <p:cNvSpPr txBox="1"/>
          <p:nvPr/>
        </p:nvSpPr>
        <p:spPr>
          <a:xfrm>
            <a:off x="618268" y="3872059"/>
            <a:ext cx="2021130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Our Goals</a:t>
            </a:r>
            <a:endParaRPr sz="1100"/>
          </a:p>
        </p:txBody>
      </p:sp>
      <p:sp>
        <p:nvSpPr>
          <p:cNvPr id="203" name="Google Shape;203;p31"/>
          <p:cNvSpPr txBox="1"/>
          <p:nvPr/>
        </p:nvSpPr>
        <p:spPr>
          <a:xfrm>
            <a:off x="3572459" y="1491518"/>
            <a:ext cx="4842662" cy="273969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54000" lvl="0" marL="2540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Connection between students and professors</a:t>
            </a:r>
            <a:endParaRPr sz="1100"/>
          </a:p>
          <a:p>
            <a:pPr indent="-254000" lvl="0" marL="2540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Introduce UKA to professors</a:t>
            </a:r>
            <a:endParaRPr sz="1100"/>
          </a:p>
          <a:p>
            <a:pPr indent="-254000" lvl="0" marL="2540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Promote UKA to the outside of school</a:t>
            </a:r>
            <a:endParaRPr sz="1100"/>
          </a:p>
          <a:p>
            <a:pPr indent="-254000" lvl="0" marL="2540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Be a place where many students can connect</a:t>
            </a:r>
            <a:endParaRPr sz="1100"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with others in a comfortable atmosphere.</a:t>
            </a:r>
            <a:endParaRPr sz="11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D6EE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2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32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32"/>
          <p:cNvSpPr txBox="1"/>
          <p:nvPr/>
        </p:nvSpPr>
        <p:spPr>
          <a:xfrm>
            <a:off x="517849" y="69680"/>
            <a:ext cx="2221970" cy="49745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None/>
            </a:pPr>
            <a:r>
              <a:rPr lang="en" sz="21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UKA Symposium</a:t>
            </a:r>
            <a:endParaRPr sz="1100"/>
          </a:p>
        </p:txBody>
      </p:sp>
      <p:sp>
        <p:nvSpPr>
          <p:cNvPr id="211" name="Google Shape;211;p32"/>
          <p:cNvSpPr txBox="1"/>
          <p:nvPr/>
        </p:nvSpPr>
        <p:spPr>
          <a:xfrm>
            <a:off x="3851326" y="1802926"/>
            <a:ext cx="3904862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April 9</a:t>
            </a:r>
            <a:r>
              <a:rPr baseline="30000"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 or 16</a:t>
            </a:r>
            <a:r>
              <a:rPr baseline="30000"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 (specific date will be                     announced later)</a:t>
            </a:r>
            <a:endParaRPr sz="1100"/>
          </a:p>
        </p:txBody>
      </p:sp>
      <p:grpSp>
        <p:nvGrpSpPr>
          <p:cNvPr id="212" name="Google Shape;212;p32"/>
          <p:cNvGrpSpPr/>
          <p:nvPr/>
        </p:nvGrpSpPr>
        <p:grpSpPr>
          <a:xfrm>
            <a:off x="416783" y="1185443"/>
            <a:ext cx="2056114" cy="2772614"/>
            <a:chOff x="1935519" y="1207633"/>
            <a:chExt cx="2099387" cy="2830967"/>
          </a:xfrm>
        </p:grpSpPr>
        <p:pic>
          <p:nvPicPr>
            <p:cNvPr descr="Professor " id="213" name="Google Shape;213;p3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935519" y="1207633"/>
              <a:ext cx="2099387" cy="20993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4" name="Google Shape;214;p32"/>
            <p:cNvGrpSpPr/>
            <p:nvPr/>
          </p:nvGrpSpPr>
          <p:grpSpPr>
            <a:xfrm>
              <a:off x="2069257" y="2819399"/>
              <a:ext cx="1828801" cy="1219201"/>
              <a:chOff x="4467224" y="2486025"/>
              <a:chExt cx="1828801" cy="1219201"/>
            </a:xfrm>
          </p:grpSpPr>
          <p:pic>
            <p:nvPicPr>
              <p:cNvPr descr="Student " id="215" name="Google Shape;215;p32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4467224" y="2486025"/>
                <a:ext cx="1219201" cy="12192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Student " id="216" name="Google Shape;216;p32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5076825" y="2486025"/>
                <a:ext cx="1219200" cy="1219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descr="Clock " id="217" name="Google Shape;217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73304" y="165735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here " id="218" name="Google Shape;218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873303" y="2821344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2"/>
          <p:cNvSpPr txBox="1"/>
          <p:nvPr/>
        </p:nvSpPr>
        <p:spPr>
          <a:xfrm>
            <a:off x="3851326" y="3105419"/>
            <a:ext cx="5616913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WCP (specific room will be announced later)</a:t>
            </a:r>
            <a:endParaRPr sz="11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D6EE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3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33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1E4E79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33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Finance</a:t>
            </a:r>
            <a:endParaRPr sz="1100"/>
          </a:p>
        </p:txBody>
      </p:sp>
      <p:pic>
        <p:nvPicPr>
          <p:cNvPr descr="Icon&#10;&#10;Description automatically generated" id="227" name="Google Shape;22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6045" y="1314450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228" name="Google Shape;228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63668" y="1314450"/>
            <a:ext cx="2057400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3"/>
          <p:cNvSpPr txBox="1"/>
          <p:nvPr/>
        </p:nvSpPr>
        <p:spPr>
          <a:xfrm>
            <a:off x="1784456" y="3572247"/>
            <a:ext cx="1949521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UKA X GRACE Realty Scholarship</a:t>
            </a:r>
            <a:endParaRPr sz="180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33"/>
          <p:cNvSpPr txBox="1"/>
          <p:nvPr/>
        </p:nvSpPr>
        <p:spPr>
          <a:xfrm>
            <a:off x="5218503" y="3572177"/>
            <a:ext cx="1949521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UKA T-Shirt</a:t>
            </a:r>
            <a:endParaRPr sz="180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