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4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07c023386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207c023386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07c023386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207c023386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07c023386_2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207c023386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07c023386_2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207c023386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07c023386_2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207c023386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07c023386_2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207c023386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07c023386_2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1207c023386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07c023386_2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207c023386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07c023386_2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207c023386_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07c023386_2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1207c023386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07c023386_2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207c023386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07c023386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207c023386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07c023386_2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207c023386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07c023386_2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207c023386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07c023386_2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1207c023386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07c023386_2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1207c023386_2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07c023386_2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207c023386_2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07c023386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1207c023386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07c023386_2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207c023386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07c023386_2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1207c023386_2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07c023386_2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1207c023386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07c023386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207c023386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07c023386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207c023386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07c023386_2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207c023386_2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07c023386_2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1207c023386_2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07c023386_2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207c023386_2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07c023386_2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207c023386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07c023386_2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207c023386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07c023386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207c023386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07c023386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207c023386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07c023386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1207c023386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07c023386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207c023386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6" name="Google Shape;56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66" name="Google Shape;66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6" name="Google Shape;76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5" name="Google Shape;85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6" name="Google Shape;116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23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11" Type="http://schemas.openxmlformats.org/officeDocument/2006/relationships/image" Target="../media/image9.png"/><Relationship Id="rId10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0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UT-Austin UKA Resume Workshop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en" sz="1800"/>
              <a:t>Presentation by: Ashish Davé (아시스 다베)</a:t>
            </a:r>
            <a:endParaRPr sz="1800"/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598088" y="31488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en" sz="1742"/>
              <a:t>January 2022</a:t>
            </a:r>
            <a:endParaRPr i="1" sz="1742"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15460" l="17662" r="18341" t="15085"/>
          <a:stretch/>
        </p:blipFill>
        <p:spPr>
          <a:xfrm>
            <a:off x="7877250" y="3768775"/>
            <a:ext cx="1266750" cy="137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Career Fair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Career fair: what to expect?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229875"/>
            <a:ext cx="8520600" cy="3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Prepare your…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</a:rPr>
              <a:t>Story (i.e. elevator pitch)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chemeClr val="lt1"/>
                </a:solidFill>
              </a:rPr>
              <a:t>30-60 second introduction of yourself: 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Name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Major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Why you are interested in the company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Demonstrated knowledge/experience of the firm/industry)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A+ pitch: reference a point of contact at the organization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Career fair: what to expect?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11700" y="1229875"/>
            <a:ext cx="8520600" cy="3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Prepare your…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</a:rPr>
              <a:t>Story (i.e. elevator pitch)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chemeClr val="lt1"/>
                </a:solidFill>
              </a:rPr>
              <a:t>30-60 second introduction of yourself: 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Name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Major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Why you are interested in the company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Demonstrated knowledge/experience of the firm/industry)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A+ pitch: reference a point of contact at the organization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</a:rPr>
              <a:t>Materials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Resume, padfolio, pen and paper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>
                <a:solidFill>
                  <a:schemeClr val="lt1"/>
                </a:solidFill>
              </a:rPr>
              <a:t>Notes on company/organization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Career fair: what to expect?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229875"/>
            <a:ext cx="8520600" cy="3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>
                <a:solidFill>
                  <a:schemeClr val="lt1"/>
                </a:solidFill>
              </a:rPr>
              <a:t>Prepare your…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">
                <a:solidFill>
                  <a:schemeClr val="lt1"/>
                </a:solidFill>
              </a:rPr>
              <a:t>Story (i.e. elevator pitch)</a:t>
            </a:r>
            <a:endParaRPr b="1">
              <a:solidFill>
                <a:schemeClr val="lt1"/>
              </a:solidFill>
            </a:endParaRPr>
          </a:p>
          <a:p>
            <a:pPr indent="-31083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lphaLcPeriod"/>
            </a:pPr>
            <a:r>
              <a:rPr lang="en">
                <a:solidFill>
                  <a:schemeClr val="lt1"/>
                </a:solidFill>
              </a:rPr>
              <a:t>30-60 second introduction of yourself: 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Name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Major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Why you are interested in the company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LcPeriod"/>
            </a:pPr>
            <a:r>
              <a:rPr lang="en">
                <a:solidFill>
                  <a:schemeClr val="lt1"/>
                </a:solidFill>
              </a:rPr>
              <a:t>Demonstrated knowledge/experience of the firm/industry)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lphaLcPeriod"/>
            </a:pPr>
            <a:r>
              <a:rPr lang="en">
                <a:solidFill>
                  <a:schemeClr val="lt1"/>
                </a:solidFill>
              </a:rPr>
              <a:t>A+ pitch: reference a point of contact at the organization 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">
                <a:solidFill>
                  <a:schemeClr val="lt1"/>
                </a:solidFill>
              </a:rPr>
              <a:t>Materials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lphaLcPeriod"/>
            </a:pPr>
            <a:r>
              <a:rPr lang="en">
                <a:solidFill>
                  <a:schemeClr val="lt1"/>
                </a:solidFill>
              </a:rPr>
              <a:t>Resume, padfolio, pen and paper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lphaLcPeriod"/>
            </a:pPr>
            <a:r>
              <a:rPr lang="en">
                <a:solidFill>
                  <a:schemeClr val="lt1"/>
                </a:solidFill>
              </a:rPr>
              <a:t>Notes on company/organization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1" lang="en">
                <a:solidFill>
                  <a:schemeClr val="lt1"/>
                </a:solidFill>
              </a:rPr>
              <a:t>Objectives</a:t>
            </a:r>
            <a:endParaRPr b="1">
              <a:solidFill>
                <a:schemeClr val="lt1"/>
              </a:solidFill>
            </a:endParaRPr>
          </a:p>
          <a:p>
            <a:pPr indent="-31083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lphaLcPeriod"/>
            </a:pPr>
            <a:r>
              <a:rPr lang="en">
                <a:solidFill>
                  <a:schemeClr val="lt1"/>
                </a:solidFill>
              </a:rPr>
              <a:t>Typically twofold: a) learn more about the organization, b) make name known to recruiter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chemeClr val="lt1"/>
              </a:buClr>
              <a:buSzPct val="100000"/>
              <a:buAutoNum type="alphaLcPeriod"/>
            </a:pPr>
            <a:r>
              <a:rPr b="1" lang="en">
                <a:solidFill>
                  <a:schemeClr val="lt1"/>
                </a:solidFill>
              </a:rPr>
              <a:t>Always</a:t>
            </a:r>
            <a:r>
              <a:rPr lang="en">
                <a:solidFill>
                  <a:schemeClr val="lt1"/>
                </a:solidFill>
              </a:rPr>
              <a:t> ask for the representative’s email and follow up after the fair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LinkedIn Interactive Walkthrough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Step #1: Header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5" name="Google Shape;23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49" y="1342700"/>
            <a:ext cx="5526848" cy="32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/>
        </p:nvSpPr>
        <p:spPr>
          <a:xfrm>
            <a:off x="5997500" y="1342700"/>
            <a:ext cx="29271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Professional Profile Photo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Header Photo (cityscape or appropriate landscape preferred)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Current or Expected Occupation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University Logo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7" name="Google Shape;237;p39"/>
          <p:cNvCxnSpPr/>
          <p:nvPr/>
        </p:nvCxnSpPr>
        <p:spPr>
          <a:xfrm flipH="1">
            <a:off x="1561825" y="1561750"/>
            <a:ext cx="4507500" cy="39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8" name="Google Shape;238;p39"/>
          <p:cNvCxnSpPr/>
          <p:nvPr/>
        </p:nvCxnSpPr>
        <p:spPr>
          <a:xfrm flipH="1">
            <a:off x="4152325" y="1901175"/>
            <a:ext cx="1917000" cy="390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9" name="Google Shape;239;p39"/>
          <p:cNvCxnSpPr/>
          <p:nvPr/>
        </p:nvCxnSpPr>
        <p:spPr>
          <a:xfrm flipH="1">
            <a:off x="2543725" y="2571750"/>
            <a:ext cx="3525600" cy="81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0" name="Google Shape;240;p39"/>
          <p:cNvCxnSpPr/>
          <p:nvPr/>
        </p:nvCxnSpPr>
        <p:spPr>
          <a:xfrm flipH="1">
            <a:off x="5648425" y="3174550"/>
            <a:ext cx="420900" cy="8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75" y="1337063"/>
            <a:ext cx="5430324" cy="32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Step #2: Experience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5997500" y="1342700"/>
            <a:ext cx="29271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Position Title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Company/Organization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Dates of Occupation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Description of Impact (can reuse resume bullets here; focus on </a:t>
            </a:r>
            <a:r>
              <a:rPr b="1" i="1" lang="en" sz="14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quantification</a:t>
            </a: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of impact)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40"/>
          <p:cNvCxnSpPr/>
          <p:nvPr/>
        </p:nvCxnSpPr>
        <p:spPr>
          <a:xfrm flipH="1">
            <a:off x="1505725" y="1561750"/>
            <a:ext cx="4563600" cy="28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9" name="Google Shape;249;p40"/>
          <p:cNvCxnSpPr/>
          <p:nvPr/>
        </p:nvCxnSpPr>
        <p:spPr>
          <a:xfrm flipH="1">
            <a:off x="1552525" y="1901175"/>
            <a:ext cx="4516800" cy="16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40"/>
          <p:cNvCxnSpPr/>
          <p:nvPr/>
        </p:nvCxnSpPr>
        <p:spPr>
          <a:xfrm flipH="1">
            <a:off x="2543725" y="2213863"/>
            <a:ext cx="3525600" cy="1106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1" name="Google Shape;251;p40"/>
          <p:cNvCxnSpPr/>
          <p:nvPr/>
        </p:nvCxnSpPr>
        <p:spPr>
          <a:xfrm flipH="1">
            <a:off x="5321125" y="2571750"/>
            <a:ext cx="748200" cy="96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2" name="Google Shape;252;p40"/>
          <p:cNvSpPr/>
          <p:nvPr/>
        </p:nvSpPr>
        <p:spPr>
          <a:xfrm>
            <a:off x="1019425" y="3535050"/>
            <a:ext cx="888300" cy="336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1019350" y="3871650"/>
            <a:ext cx="888300" cy="224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Step #3: Education &amp; Extras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41"/>
          <p:cNvSpPr txBox="1"/>
          <p:nvPr/>
        </p:nvSpPr>
        <p:spPr>
          <a:xfrm>
            <a:off x="5115450" y="1265250"/>
            <a:ext cx="3716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UT-Austin!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Major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Dates of Study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Clubs/Organizations + Leadership Positions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3" y="1265250"/>
            <a:ext cx="4342699" cy="16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3750" y="3159700"/>
            <a:ext cx="4098548" cy="1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/>
        </p:nvSpPr>
        <p:spPr>
          <a:xfrm>
            <a:off x="311700" y="3250338"/>
            <a:ext cx="3716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Honors and Awards (max of 10!)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Organizations (if not listed above)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Languages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Test Scores (if good)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Resume Walkthrough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Elements of a good resume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43"/>
          <p:cNvSpPr txBox="1"/>
          <p:nvPr>
            <p:ph idx="1" type="body"/>
          </p:nvPr>
        </p:nvSpPr>
        <p:spPr>
          <a:xfrm>
            <a:off x="3712675" y="1017800"/>
            <a:ext cx="52650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41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400">
                <a:solidFill>
                  <a:schemeClr val="lt1"/>
                </a:solidFill>
              </a:rPr>
              <a:t>Google “UT Austin McCombs BBA Resume Template” </a:t>
            </a:r>
            <a:endParaRPr sz="1400">
              <a:solidFill>
                <a:schemeClr val="lt1"/>
              </a:solidFill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400">
                <a:solidFill>
                  <a:schemeClr val="lt1"/>
                </a:solidFill>
              </a:rPr>
              <a:t>Core sections:</a:t>
            </a:r>
            <a:endParaRPr sz="1400"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Name and contact information</a:t>
            </a:r>
            <a:endParaRPr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Education (include GPA and test scores if high)</a:t>
            </a:r>
            <a:endParaRPr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Work Experience – jobs, internships</a:t>
            </a:r>
            <a:endParaRPr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Leadership Experience and Activities– student orgs/extracurriculars (limit to college)</a:t>
            </a:r>
            <a:endParaRPr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Honors – awards, Dean’s Lists, competitions</a:t>
            </a:r>
            <a:endParaRPr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Additional Information – language, skills, certifications, work eligibility (</a:t>
            </a:r>
            <a:r>
              <a:rPr lang="en" u="sng">
                <a:solidFill>
                  <a:schemeClr val="lt1"/>
                </a:solidFill>
              </a:rPr>
              <a:t>only</a:t>
            </a:r>
            <a:r>
              <a:rPr lang="en">
                <a:solidFill>
                  <a:schemeClr val="lt1"/>
                </a:solidFill>
              </a:rPr>
              <a:t> if international student)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51260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400">
                <a:solidFill>
                  <a:schemeClr val="lt1"/>
                </a:solidFill>
              </a:rPr>
              <a:t>**Science/pre-med and Moody will have modified resumes**</a:t>
            </a:r>
            <a:endParaRPr sz="1400"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Science: add “Research Experience” section below Work Experience</a:t>
            </a:r>
            <a:endParaRPr>
              <a:solidFill>
                <a:schemeClr val="lt1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Moody’s: Google “UT Moody’s Resume Writing Guide,” go to “Career Materials” page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4" name="Google Shape;27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50" y="1017738"/>
            <a:ext cx="3073974" cy="39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About 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017800"/>
            <a:ext cx="85206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u="sng">
                <a:solidFill>
                  <a:schemeClr val="lt1"/>
                </a:solidFill>
              </a:rPr>
              <a:t>Year:</a:t>
            </a:r>
            <a:r>
              <a:rPr lang="en" sz="1600">
                <a:solidFill>
                  <a:schemeClr val="lt1"/>
                </a:solidFill>
              </a:rPr>
              <a:t> Senior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u="sng">
                <a:solidFill>
                  <a:schemeClr val="lt1"/>
                </a:solidFill>
              </a:rPr>
              <a:t>Majors:</a:t>
            </a:r>
            <a:r>
              <a:rPr lang="en" sz="1600">
                <a:solidFill>
                  <a:schemeClr val="lt1"/>
                </a:solidFill>
              </a:rPr>
              <a:t> Business Honors, Plan II Honors, Finance, Certificate in Business Spanish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u="sng">
                <a:solidFill>
                  <a:schemeClr val="lt1"/>
                </a:solidFill>
              </a:rPr>
              <a:t>Hometown:</a:t>
            </a:r>
            <a:r>
              <a:rPr lang="en" sz="1600">
                <a:solidFill>
                  <a:schemeClr val="lt1"/>
                </a:solidFill>
              </a:rPr>
              <a:t> Houston, TX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25" y="2571750"/>
            <a:ext cx="1954524" cy="195452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400" y="4097313"/>
            <a:ext cx="888726" cy="88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0839" y="3168938"/>
            <a:ext cx="1579548" cy="8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91910" y="4237787"/>
            <a:ext cx="1237416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0850" y="2333276"/>
            <a:ext cx="1579525" cy="6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0300" y="2916513"/>
            <a:ext cx="1024925" cy="10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41575" y="3243983"/>
            <a:ext cx="1618300" cy="3699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6"/>
          <p:cNvGrpSpPr/>
          <p:nvPr/>
        </p:nvGrpSpPr>
        <p:grpSpPr>
          <a:xfrm>
            <a:off x="6755300" y="2333275"/>
            <a:ext cx="1762125" cy="589174"/>
            <a:chOff x="7381875" y="1982575"/>
            <a:chExt cx="1762125" cy="589174"/>
          </a:xfrm>
        </p:grpSpPr>
        <p:sp>
          <p:nvSpPr>
            <p:cNvPr id="148" name="Google Shape;148;p26"/>
            <p:cNvSpPr/>
            <p:nvPr/>
          </p:nvSpPr>
          <p:spPr>
            <a:xfrm>
              <a:off x="7500150" y="1982575"/>
              <a:ext cx="1579500" cy="571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81875" y="2000249"/>
              <a:ext cx="1762125" cy="571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91750" y="3160925"/>
            <a:ext cx="1159975" cy="6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311700" y="1229875"/>
            <a:ext cx="85206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lt1"/>
                </a:solidFill>
              </a:rPr>
              <a:t>DO: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Always quantify</a:t>
            </a:r>
            <a:r>
              <a:rPr lang="en" sz="1600">
                <a:solidFill>
                  <a:schemeClr val="lt1"/>
                </a:solidFill>
              </a:rPr>
              <a:t> your impact. Use phrases like “Analyzed 35 datasets to achieve ~$5K in cost savings” or “Treated 100+ patients as head clinical volunteer through vitals screenings.”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p45"/>
          <p:cNvSpPr txBox="1"/>
          <p:nvPr>
            <p:ph idx="1" type="body"/>
          </p:nvPr>
        </p:nvSpPr>
        <p:spPr>
          <a:xfrm>
            <a:off x="311700" y="1229875"/>
            <a:ext cx="85206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lt1"/>
                </a:solidFill>
              </a:rPr>
              <a:t>DO: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Always quantify</a:t>
            </a:r>
            <a:r>
              <a:rPr lang="en" sz="1600">
                <a:solidFill>
                  <a:schemeClr val="lt1"/>
                </a:solidFill>
              </a:rPr>
              <a:t> your impact. Phrases like “Analyzed 35 datasets to achieve ~$5K in cost savings” or “Treated 100+ patients as head clinical volunteer through vitals screenings” communicate impact in a meaningful way to recruiters.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Spend time reworking</a:t>
            </a:r>
            <a:r>
              <a:rPr lang="en" sz="1600">
                <a:solidFill>
                  <a:schemeClr val="lt1"/>
                </a:solidFill>
              </a:rPr>
              <a:t> your bullets. Think critically about the most valuable 3-6 features of your experience. Aim for </a:t>
            </a:r>
            <a:r>
              <a:rPr lang="en" sz="1600" u="sng">
                <a:solidFill>
                  <a:schemeClr val="lt1"/>
                </a:solidFill>
              </a:rPr>
              <a:t>max </a:t>
            </a:r>
            <a:r>
              <a:rPr lang="en" sz="1600">
                <a:solidFill>
                  <a:schemeClr val="lt1"/>
                </a:solidFill>
              </a:rPr>
              <a:t>description in </a:t>
            </a:r>
            <a:r>
              <a:rPr lang="en" sz="1600" u="sng">
                <a:solidFill>
                  <a:schemeClr val="lt1"/>
                </a:solidFill>
              </a:rPr>
              <a:t>least number</a:t>
            </a:r>
            <a:r>
              <a:rPr lang="en" sz="1600">
                <a:solidFill>
                  <a:schemeClr val="lt1"/>
                </a:solidFill>
              </a:rPr>
              <a:t> of words.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46"/>
          <p:cNvSpPr txBox="1"/>
          <p:nvPr>
            <p:ph idx="1" type="body"/>
          </p:nvPr>
        </p:nvSpPr>
        <p:spPr>
          <a:xfrm>
            <a:off x="311700" y="1229875"/>
            <a:ext cx="85206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lt1"/>
                </a:solidFill>
              </a:rPr>
              <a:t>DO: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Always quantify</a:t>
            </a:r>
            <a:r>
              <a:rPr lang="en" sz="1600">
                <a:solidFill>
                  <a:schemeClr val="lt1"/>
                </a:solidFill>
              </a:rPr>
              <a:t> your impact. Use phrases like “Analyzed 35 datasets to achieve ~$5K in cost savings” or “Treated 100+ patients as head clinical volunteer through vitals screenings” communicate impact in a meaningful way to recruiters.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Spend time reworking</a:t>
            </a:r>
            <a:r>
              <a:rPr lang="en" sz="1600">
                <a:solidFill>
                  <a:schemeClr val="lt1"/>
                </a:solidFill>
              </a:rPr>
              <a:t> your bullets. Think critically about the most valuable 3-6 features of your experience. Aim for </a:t>
            </a:r>
            <a:r>
              <a:rPr lang="en" sz="1600" u="sng">
                <a:solidFill>
                  <a:schemeClr val="lt1"/>
                </a:solidFill>
              </a:rPr>
              <a:t>max </a:t>
            </a:r>
            <a:r>
              <a:rPr lang="en" sz="1600">
                <a:solidFill>
                  <a:schemeClr val="lt1"/>
                </a:solidFill>
              </a:rPr>
              <a:t>description in </a:t>
            </a:r>
            <a:r>
              <a:rPr lang="en" sz="1600" u="sng">
                <a:solidFill>
                  <a:schemeClr val="lt1"/>
                </a:solidFill>
              </a:rPr>
              <a:t>least number</a:t>
            </a:r>
            <a:r>
              <a:rPr lang="en" sz="1600">
                <a:solidFill>
                  <a:schemeClr val="lt1"/>
                </a:solidFill>
              </a:rPr>
              <a:t> of words.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Use action verbs</a:t>
            </a:r>
            <a:r>
              <a:rPr lang="en" sz="1600">
                <a:solidFill>
                  <a:schemeClr val="lt1"/>
                </a:solidFill>
              </a:rPr>
              <a:t> when starting your bullets. Vary your action verbs and avoid passive verbs, like “participated” and “completed.”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311700" y="1229875"/>
            <a:ext cx="85206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lt1"/>
                </a:solidFill>
              </a:rPr>
              <a:t>DO: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Always quantify</a:t>
            </a:r>
            <a:r>
              <a:rPr lang="en" sz="1600">
                <a:solidFill>
                  <a:schemeClr val="lt1"/>
                </a:solidFill>
              </a:rPr>
              <a:t> your impact. Use phrases like “Analyzed 35 datasets to achieve ~$5K in cost savings” or “Treated 100+ patients as head clinical volunteer through vitals screenings” communicate impact in a meaningful way to recruiters.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Spend time reworking</a:t>
            </a:r>
            <a:r>
              <a:rPr lang="en" sz="1600">
                <a:solidFill>
                  <a:schemeClr val="lt1"/>
                </a:solidFill>
              </a:rPr>
              <a:t> your bullets. Think critically about the most valuable 3-6 features of your experience. Aim for </a:t>
            </a:r>
            <a:r>
              <a:rPr lang="en" sz="1600" u="sng">
                <a:solidFill>
                  <a:schemeClr val="lt1"/>
                </a:solidFill>
              </a:rPr>
              <a:t>max </a:t>
            </a:r>
            <a:r>
              <a:rPr lang="en" sz="1600">
                <a:solidFill>
                  <a:schemeClr val="lt1"/>
                </a:solidFill>
              </a:rPr>
              <a:t>description in </a:t>
            </a:r>
            <a:r>
              <a:rPr lang="en" sz="1600" u="sng">
                <a:solidFill>
                  <a:schemeClr val="lt1"/>
                </a:solidFill>
              </a:rPr>
              <a:t>least number</a:t>
            </a:r>
            <a:r>
              <a:rPr lang="en" sz="1600">
                <a:solidFill>
                  <a:schemeClr val="lt1"/>
                </a:solidFill>
              </a:rPr>
              <a:t> of words.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Use action verbs</a:t>
            </a:r>
            <a:r>
              <a:rPr lang="en" sz="1600">
                <a:solidFill>
                  <a:schemeClr val="lt1"/>
                </a:solidFill>
              </a:rPr>
              <a:t> when starting your bullets. Vary your action verbs and avoid passive verbs, like “participated” and “completed.”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Have a minimum of 2 bullets</a:t>
            </a:r>
            <a:r>
              <a:rPr lang="en" sz="1600">
                <a:solidFill>
                  <a:schemeClr val="lt1"/>
                </a:solidFill>
              </a:rPr>
              <a:t> per experience but no more than 5 total. Diversify bullet content and focus.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311700" y="1229875"/>
            <a:ext cx="85206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lt1"/>
                </a:solidFill>
              </a:rPr>
              <a:t>DO: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Always quantify</a:t>
            </a:r>
            <a:r>
              <a:rPr lang="en" sz="1600">
                <a:solidFill>
                  <a:schemeClr val="lt1"/>
                </a:solidFill>
              </a:rPr>
              <a:t> your impact. Use phrases like “Analyzed 35 datasets to achieve ~$5K in cost savings” or “Treated 100+ patients as head clinical volunteer through vitals screenings” communicate impact in a meaningful way to recruiters.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Spend time reworking</a:t>
            </a:r>
            <a:r>
              <a:rPr lang="en" sz="1600">
                <a:solidFill>
                  <a:schemeClr val="lt1"/>
                </a:solidFill>
              </a:rPr>
              <a:t> your bullets. Think critically about the most valuable 3-6 features of your experience. Aim for </a:t>
            </a:r>
            <a:r>
              <a:rPr lang="en" sz="1600" u="sng">
                <a:solidFill>
                  <a:schemeClr val="lt1"/>
                </a:solidFill>
              </a:rPr>
              <a:t>max </a:t>
            </a:r>
            <a:r>
              <a:rPr lang="en" sz="1600">
                <a:solidFill>
                  <a:schemeClr val="lt1"/>
                </a:solidFill>
              </a:rPr>
              <a:t>description in </a:t>
            </a:r>
            <a:r>
              <a:rPr lang="en" sz="1600" u="sng">
                <a:solidFill>
                  <a:schemeClr val="lt1"/>
                </a:solidFill>
              </a:rPr>
              <a:t>least number</a:t>
            </a:r>
            <a:r>
              <a:rPr lang="en" sz="1600">
                <a:solidFill>
                  <a:schemeClr val="lt1"/>
                </a:solidFill>
              </a:rPr>
              <a:t> of words.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Use action verbs</a:t>
            </a:r>
            <a:r>
              <a:rPr lang="en" sz="1600">
                <a:solidFill>
                  <a:schemeClr val="lt1"/>
                </a:solidFill>
              </a:rPr>
              <a:t> when starting your bullets. Vary your action verbs and avoid passive verbs, like “participated” and “completed.”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Have a minimum of 2 bullets</a:t>
            </a:r>
            <a:r>
              <a:rPr lang="en" sz="1600">
                <a:solidFill>
                  <a:schemeClr val="lt1"/>
                </a:solidFill>
              </a:rPr>
              <a:t> per experience but no more than 5 total. Diversify bullet content and focus.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b="1" lang="en" sz="1600">
                <a:solidFill>
                  <a:schemeClr val="lt1"/>
                </a:solidFill>
              </a:rPr>
              <a:t>Be space possessive.</a:t>
            </a:r>
            <a:r>
              <a:rPr lang="en" sz="1600">
                <a:solidFill>
                  <a:schemeClr val="lt1"/>
                </a:solidFill>
              </a:rPr>
              <a:t> Every inch of your resume is valuable real estate.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0" name="Google Shape;310;p49"/>
          <p:cNvSpPr txBox="1"/>
          <p:nvPr>
            <p:ph idx="1" type="body"/>
          </p:nvPr>
        </p:nvSpPr>
        <p:spPr>
          <a:xfrm>
            <a:off x="311700" y="1229875"/>
            <a:ext cx="8520600" cy="3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lt1"/>
                </a:solidFill>
              </a:rPr>
              <a:t>DON’T: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Exceed one page.</a:t>
            </a:r>
            <a:r>
              <a:rPr lang="en" sz="1900">
                <a:solidFill>
                  <a:schemeClr val="lt1"/>
                </a:solidFill>
              </a:rPr>
              <a:t> For undergraduates, resumes should not exceed one page except for exceptional circumstances or explicitly requested.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311700" y="1229875"/>
            <a:ext cx="8520600" cy="3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lt1"/>
                </a:solidFill>
              </a:rPr>
              <a:t>DON’T: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Exceed one page.</a:t>
            </a:r>
            <a:r>
              <a:rPr lang="en" sz="1900">
                <a:solidFill>
                  <a:schemeClr val="lt1"/>
                </a:solidFill>
              </a:rPr>
              <a:t> For undergraduates, resumes should not exceed one page except for exceptional circumstances or explicitly requested.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Have typos or grammar errors</a:t>
            </a:r>
            <a:r>
              <a:rPr lang="en" sz="1900">
                <a:solidFill>
                  <a:schemeClr val="lt1"/>
                </a:solidFill>
              </a:rPr>
              <a:t> in bullets.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311700" y="1229875"/>
            <a:ext cx="8520600" cy="3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lt1"/>
                </a:solidFill>
              </a:rPr>
              <a:t>DON’T: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Exceed one page.</a:t>
            </a:r>
            <a:r>
              <a:rPr lang="en" sz="1900">
                <a:solidFill>
                  <a:schemeClr val="lt1"/>
                </a:solidFill>
              </a:rPr>
              <a:t> For undergraduates, resumes should not exceed one page except for exceptional circumstances or explicitly requested.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Have typos or grammar errors</a:t>
            </a:r>
            <a:r>
              <a:rPr lang="en" sz="1900">
                <a:solidFill>
                  <a:schemeClr val="lt1"/>
                </a:solidFill>
              </a:rPr>
              <a:t> in bullets. 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Leave white space</a:t>
            </a:r>
            <a:r>
              <a:rPr lang="en" sz="1900">
                <a:solidFill>
                  <a:schemeClr val="lt1"/>
                </a:solidFill>
              </a:rPr>
              <a:t> at the end of lines or between sections. This indicates an incomplete/insubstantial idea. Dig deeper or combine similar actions.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8" name="Google Shape;328;p52"/>
          <p:cNvSpPr txBox="1"/>
          <p:nvPr>
            <p:ph idx="1" type="body"/>
          </p:nvPr>
        </p:nvSpPr>
        <p:spPr>
          <a:xfrm>
            <a:off x="311700" y="1229875"/>
            <a:ext cx="8520600" cy="3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lt1"/>
                </a:solidFill>
              </a:rPr>
              <a:t>DON’T: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Exceed one page.</a:t>
            </a:r>
            <a:r>
              <a:rPr lang="en" sz="1900">
                <a:solidFill>
                  <a:schemeClr val="lt1"/>
                </a:solidFill>
              </a:rPr>
              <a:t> For undergraduates, resumes should not exceed one page except for exceptional circumstances or explicitly requested.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Have typos or grammar errors</a:t>
            </a:r>
            <a:r>
              <a:rPr lang="en" sz="1900">
                <a:solidFill>
                  <a:schemeClr val="lt1"/>
                </a:solidFill>
              </a:rPr>
              <a:t> in bullets. 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Leave white space</a:t>
            </a:r>
            <a:r>
              <a:rPr lang="en" sz="1900">
                <a:solidFill>
                  <a:schemeClr val="lt1"/>
                </a:solidFill>
              </a:rPr>
              <a:t> at the end of lines or between sections. This indicates an incomplete/insubstantial idea. Dig deeper or combine similar actions.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Include experiences from high school</a:t>
            </a:r>
            <a:r>
              <a:rPr lang="en" sz="1900">
                <a:solidFill>
                  <a:schemeClr val="lt1"/>
                </a:solidFill>
              </a:rPr>
              <a:t> unless it has continued through college. Notable honors are acceptable.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Do’s and Don’ts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53"/>
          <p:cNvSpPr txBox="1"/>
          <p:nvPr>
            <p:ph idx="1" type="body"/>
          </p:nvPr>
        </p:nvSpPr>
        <p:spPr>
          <a:xfrm>
            <a:off x="311700" y="1229875"/>
            <a:ext cx="8520600" cy="3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lt1"/>
                </a:solidFill>
              </a:rPr>
              <a:t>DON’T: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Exceed one page.</a:t>
            </a:r>
            <a:r>
              <a:rPr lang="en" sz="1900">
                <a:solidFill>
                  <a:schemeClr val="lt1"/>
                </a:solidFill>
              </a:rPr>
              <a:t> For undergraduates, resumes should not exceed one page except for exceptional circumstances or explicitly requested.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Have typos or grammar errors</a:t>
            </a:r>
            <a:r>
              <a:rPr lang="en" sz="1900">
                <a:solidFill>
                  <a:schemeClr val="lt1"/>
                </a:solidFill>
              </a:rPr>
              <a:t> in bullets. 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Leave white space</a:t>
            </a:r>
            <a:r>
              <a:rPr lang="en" sz="1900">
                <a:solidFill>
                  <a:schemeClr val="lt1"/>
                </a:solidFill>
              </a:rPr>
              <a:t> at the end of lines or between sections. This indicates an incomplete/insubstantial idea. Dig deeper or combine similar actions.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Include experiences from high school</a:t>
            </a:r>
            <a:r>
              <a:rPr lang="en" sz="1900">
                <a:solidFill>
                  <a:schemeClr val="lt1"/>
                </a:solidFill>
              </a:rPr>
              <a:t> unless it has continued through college. Notable honors are acceptable.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900"/>
              <a:buAutoNum type="arabicPeriod"/>
            </a:pPr>
            <a:r>
              <a:rPr b="1" lang="en" sz="1900">
                <a:solidFill>
                  <a:schemeClr val="lt1"/>
                </a:solidFill>
              </a:rPr>
              <a:t>Repeat action verbs</a:t>
            </a:r>
            <a:r>
              <a:rPr lang="en" sz="1900">
                <a:solidFill>
                  <a:schemeClr val="lt1"/>
                </a:solidFill>
              </a:rPr>
              <a:t> from line to line. Use a thesaurus!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Resume Open Workshop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Resume Workshop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0" name="Google Shape;35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763" y="1017812"/>
            <a:ext cx="2441883" cy="39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8950" y="1017800"/>
            <a:ext cx="3034070" cy="39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What is networking?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Series of </a:t>
            </a:r>
            <a:r>
              <a:rPr lang="en" sz="1900" u="sng">
                <a:solidFill>
                  <a:schemeClr val="lt1"/>
                </a:solidFill>
              </a:rPr>
              <a:t>direct</a:t>
            </a:r>
            <a:r>
              <a:rPr lang="en" sz="1900">
                <a:solidFill>
                  <a:schemeClr val="lt1"/>
                </a:solidFill>
              </a:rPr>
              <a:t> and </a:t>
            </a:r>
            <a:r>
              <a:rPr lang="en" sz="1900" u="sng">
                <a:solidFill>
                  <a:schemeClr val="lt1"/>
                </a:solidFill>
              </a:rPr>
              <a:t>indirect</a:t>
            </a:r>
            <a:r>
              <a:rPr lang="en" sz="1900">
                <a:solidFill>
                  <a:schemeClr val="lt1"/>
                </a:solidFill>
              </a:rPr>
              <a:t> interactions with people in order to </a:t>
            </a:r>
            <a:r>
              <a:rPr lang="en" sz="1900" u="sng">
                <a:solidFill>
                  <a:schemeClr val="lt1"/>
                </a:solidFill>
              </a:rPr>
              <a:t>build rapport and goodwill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b="1" i="1" sz="15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What is networking?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Series of </a:t>
            </a:r>
            <a:r>
              <a:rPr lang="en" sz="1900" u="sng">
                <a:solidFill>
                  <a:schemeClr val="lt1"/>
                </a:solidFill>
              </a:rPr>
              <a:t>direct</a:t>
            </a:r>
            <a:r>
              <a:rPr lang="en" sz="1900">
                <a:solidFill>
                  <a:schemeClr val="lt1"/>
                </a:solidFill>
              </a:rPr>
              <a:t> and </a:t>
            </a:r>
            <a:r>
              <a:rPr lang="en" sz="1900" u="sng">
                <a:solidFill>
                  <a:schemeClr val="lt1"/>
                </a:solidFill>
              </a:rPr>
              <a:t>indirect</a:t>
            </a:r>
            <a:r>
              <a:rPr lang="en" sz="1900">
                <a:solidFill>
                  <a:schemeClr val="lt1"/>
                </a:solidFill>
              </a:rPr>
              <a:t> interactions with people in order to </a:t>
            </a:r>
            <a:r>
              <a:rPr lang="en" sz="1900" u="sng">
                <a:solidFill>
                  <a:schemeClr val="lt1"/>
                </a:solidFill>
              </a:rPr>
              <a:t>build rapport and goodwill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Direct Interactions:</a:t>
            </a:r>
            <a:endParaRPr sz="19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Conversations and emails with recruiters, employees, or staff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Informational interviews with employees or staff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Applications for positions with the firm</a:t>
            </a:r>
            <a:endParaRPr sz="15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Indirect Interactions:</a:t>
            </a:r>
            <a:endParaRPr sz="19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Online content (your LinkedIn profile, articles written about you, publications)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Referrals by other staff members—</a:t>
            </a:r>
            <a:r>
              <a:rPr b="1" i="1" lang="en" sz="1500" u="sng">
                <a:solidFill>
                  <a:schemeClr val="lt1"/>
                </a:solidFill>
              </a:rPr>
              <a:t>your reputation, good or bad</a:t>
            </a:r>
            <a:endParaRPr b="1" i="1" sz="15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Preparing your online presence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000" y="1805875"/>
            <a:ext cx="1472424" cy="14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4">
            <a:alphaModFix/>
          </a:blip>
          <a:srcRect b="36715" l="0" r="0" t="24836"/>
          <a:stretch/>
        </p:blipFill>
        <p:spPr>
          <a:xfrm>
            <a:off x="2887175" y="2307873"/>
            <a:ext cx="3369675" cy="9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3200" y="1099325"/>
            <a:ext cx="1472424" cy="14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000" y="3688650"/>
            <a:ext cx="1887074" cy="10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43620" y="36372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91673" y="1385900"/>
            <a:ext cx="1551950" cy="7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95425" y="1625279"/>
            <a:ext cx="1963125" cy="32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85081" y="2778175"/>
            <a:ext cx="970425" cy="9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Preparing your online presence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229875"/>
            <a:ext cx="8520600" cy="3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AutoNum type="arabicPeriod"/>
            </a:pPr>
            <a:r>
              <a:rPr b="1" lang="en" sz="2100">
                <a:solidFill>
                  <a:schemeClr val="lt1"/>
                </a:solidFill>
              </a:rPr>
              <a:t>LinkedIn</a:t>
            </a:r>
            <a:endParaRPr b="1" sz="21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lphaLcPeriod"/>
            </a:pPr>
            <a:r>
              <a:rPr lang="en" sz="1700">
                <a:solidFill>
                  <a:schemeClr val="lt1"/>
                </a:solidFill>
              </a:rPr>
              <a:t>Especially important for: McCombs, COLA, Cockrell, CNS (computer/data science)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lphaLcPeriod"/>
            </a:pPr>
            <a:r>
              <a:rPr lang="en" sz="1700">
                <a:solidFill>
                  <a:schemeClr val="lt1"/>
                </a:solidFill>
              </a:rPr>
              <a:t>Less important for: Pre-Med, Social Work/Education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Preparing your online presence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29875"/>
            <a:ext cx="8520600" cy="3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AutoNum type="arabicPeriod"/>
            </a:pPr>
            <a:r>
              <a:rPr b="1" lang="en" sz="2100">
                <a:solidFill>
                  <a:schemeClr val="lt1"/>
                </a:solidFill>
              </a:rPr>
              <a:t>LinkedIn</a:t>
            </a:r>
            <a:endParaRPr b="1" sz="21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lphaLcPeriod"/>
            </a:pPr>
            <a:r>
              <a:rPr lang="en" sz="1700">
                <a:solidFill>
                  <a:schemeClr val="lt1"/>
                </a:solidFill>
              </a:rPr>
              <a:t>Especially important for: McCombs, COLA, Cockrell, CNS (computer/data science)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lphaLcPeriod"/>
            </a:pPr>
            <a:r>
              <a:rPr lang="en" sz="1700">
                <a:solidFill>
                  <a:schemeClr val="lt1"/>
                </a:solidFill>
              </a:rPr>
              <a:t>Less important for: Pre-Med, Social Work/Education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AutoNum type="arabicPeriod"/>
            </a:pPr>
            <a:r>
              <a:rPr b="1" lang="en" sz="2100">
                <a:solidFill>
                  <a:schemeClr val="lt1"/>
                </a:solidFill>
              </a:rPr>
              <a:t>Earned Media</a:t>
            </a:r>
            <a:endParaRPr b="1" sz="21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lphaLcPeriod"/>
            </a:pPr>
            <a:r>
              <a:rPr lang="en" sz="1700">
                <a:solidFill>
                  <a:schemeClr val="lt1"/>
                </a:solidFill>
              </a:rPr>
              <a:t>Positive online content by a credible third party, such as a news organization, academic journal, or school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700"/>
              <a:buAutoNum type="alphaLcPeriod"/>
            </a:pPr>
            <a:r>
              <a:rPr lang="en" sz="1700">
                <a:solidFill>
                  <a:schemeClr val="lt1"/>
                </a:solidFill>
              </a:rPr>
              <a:t>Importance of being “searchable”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Recruiting resources at UT-Austin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2100">
                <a:solidFill>
                  <a:schemeClr val="lt1"/>
                </a:solidFill>
              </a:rPr>
              <a:t>RecruitMcCombs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2100">
                <a:solidFill>
                  <a:schemeClr val="lt1"/>
                </a:solidFill>
              </a:rPr>
              <a:t>HandShake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2100">
                <a:solidFill>
                  <a:schemeClr val="lt1"/>
                </a:solidFill>
              </a:rPr>
              <a:t>UT Career Fairs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100"/>
              <a:buChar char="●"/>
            </a:pPr>
            <a:r>
              <a:rPr lang="en" sz="2100">
                <a:solidFill>
                  <a:schemeClr val="lt1"/>
                </a:solidFill>
              </a:rPr>
              <a:t>Direct applications on employers’ websites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475" y="1229875"/>
            <a:ext cx="3854824" cy="4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475" y="3203625"/>
            <a:ext cx="3191425" cy="15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8725" y="2233412"/>
            <a:ext cx="1995350" cy="13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