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5143500" cx="9144000"/>
  <p:notesSz cx="6858000" cy="9144000"/>
  <p:embeddedFontLst>
    <p:embeddedFont>
      <p:font typeface="Franklin Gothic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FranklinGothic-bold.fnt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f93805cb3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f93805cb3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f93805cb3_2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1f93805cb3_2_2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f93805cb3_2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11f93805cb3_2_2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f93805cb3_2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11f93805cb3_2_2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f93805cb3_2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1f93805cb3_2_2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1f93805cb3_2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1f93805cb3_2_2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1f93805cb3_2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1f93805cb3_2_2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1f93805cb3_2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1f93805cb3_2_2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1f93805cb3_2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1f93805cb3_2_2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f93805cb3_2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11f93805cb3_2_2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1f93805cb3_2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1f93805cb3_2_3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f93805cb3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1f93805cb3_2_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f93805cb3_2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11f93805cb3_2_3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f93805cb3_2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11f93805cb3_2_3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f93805cb3_2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11f93805cb3_2_3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f93805cb3_2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1f93805cb3_2_3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f93805cb3_2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11f93805cb3_2_3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f93805cb3_2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11f93805cb3_2_3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1f93805cb3_2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11f93805cb3_2_3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1f93805cb3_2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11f93805cb3_2_3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1f93805cb3_2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11f93805cb3_2_3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1f93805cb3_2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11f93805cb3_2_4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f93805cb3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1f93805cb3_2_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1f93805cb3_2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11f93805cb3_2_4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1f93805cb3_2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11f93805cb3_2_4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1f93805cb3_2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11f93805cb3_2_4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1f93805cb3_2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11f93805cb3_2_4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1f93805cb3_2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11f93805cb3_2_4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1f93805cb3_2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11f93805cb3_2_4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1f93805cb3_2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11f93805cb3_2_4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1f93805cb3_2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11f93805cb3_2_4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1f93805cb3_2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11f93805cb3_2_4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1f93805cb3_2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11f93805cb3_2_5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f93805cb3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1f93805cb3_2_1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f93805cb3_2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11f93805cb3_2_5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1f93805cb3_2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11f93805cb3_2_5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1f93805cb3_2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11f93805cb3_2_5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1f93805cb3_2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11f93805cb3_2_5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1f93805cb3_2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11f93805cb3_2_5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1f93805cb3_2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11f93805cb3_2_5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1f93805cb3_2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11f93805cb3_2_5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f93805cb3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1f93805cb3_2_1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f93805cb3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1f93805cb3_2_1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f93805cb3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1f93805cb3_2_1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f93805cb3_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1f93805cb3_2_1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f93805cb3_2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1f93805cb3_2_2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5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g"/><Relationship Id="rId4" Type="http://schemas.openxmlformats.org/officeDocument/2006/relationships/image" Target="../media/image4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Relationship Id="rId4" Type="http://schemas.openxmlformats.org/officeDocument/2006/relationships/image" Target="../media/image4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Relationship Id="rId4" Type="http://schemas.openxmlformats.org/officeDocument/2006/relationships/image" Target="../media/image50.png"/><Relationship Id="rId5" Type="http://schemas.openxmlformats.org/officeDocument/2006/relationships/image" Target="../media/image53.png"/><Relationship Id="rId6" Type="http://schemas.openxmlformats.org/officeDocument/2006/relationships/image" Target="../media/image48.png"/><Relationship Id="rId7" Type="http://schemas.openxmlformats.org/officeDocument/2006/relationships/image" Target="../media/image4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7.jpg"/><Relationship Id="rId4" Type="http://schemas.openxmlformats.org/officeDocument/2006/relationships/image" Target="../media/image5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2.png"/><Relationship Id="rId4" Type="http://schemas.openxmlformats.org/officeDocument/2006/relationships/image" Target="../media/image8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1.png"/><Relationship Id="rId4" Type="http://schemas.openxmlformats.org/officeDocument/2006/relationships/image" Target="../media/image56.png"/><Relationship Id="rId5" Type="http://schemas.openxmlformats.org/officeDocument/2006/relationships/image" Target="../media/image5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Relationship Id="rId4" Type="http://schemas.openxmlformats.org/officeDocument/2006/relationships/image" Target="../media/image6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9.png"/><Relationship Id="rId4" Type="http://schemas.openxmlformats.org/officeDocument/2006/relationships/image" Target="../media/image62.png"/><Relationship Id="rId5" Type="http://schemas.openxmlformats.org/officeDocument/2006/relationships/image" Target="../media/image6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1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6.png"/><Relationship Id="rId4" Type="http://schemas.openxmlformats.org/officeDocument/2006/relationships/image" Target="../media/image7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7.png"/><Relationship Id="rId4" Type="http://schemas.openxmlformats.org/officeDocument/2006/relationships/image" Target="../media/image6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0.png"/><Relationship Id="rId4" Type="http://schemas.openxmlformats.org/officeDocument/2006/relationships/image" Target="../media/image72.png"/><Relationship Id="rId5" Type="http://schemas.openxmlformats.org/officeDocument/2006/relationships/image" Target="../media/image7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3.png"/><Relationship Id="rId4" Type="http://schemas.openxmlformats.org/officeDocument/2006/relationships/image" Target="../media/image7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8.png"/><Relationship Id="rId4" Type="http://schemas.openxmlformats.org/officeDocument/2006/relationships/image" Target="../media/image82.png"/><Relationship Id="rId5" Type="http://schemas.openxmlformats.org/officeDocument/2006/relationships/image" Target="../media/image8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1" Type="http://schemas.openxmlformats.org/officeDocument/2006/relationships/image" Target="../media/image20.png"/><Relationship Id="rId10" Type="http://schemas.openxmlformats.org/officeDocument/2006/relationships/image" Target="../media/image13.png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2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1" Type="http://schemas.openxmlformats.org/officeDocument/2006/relationships/image" Target="../media/image20.png"/><Relationship Id="rId10" Type="http://schemas.openxmlformats.org/officeDocument/2006/relationships/image" Target="../media/image13.png"/><Relationship Id="rId12" Type="http://schemas.openxmlformats.org/officeDocument/2006/relationships/image" Target="../media/image29.gif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3.jpg"/><Relationship Id="rId7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28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3455825" y="1455575"/>
            <a:ext cx="2232349" cy="2232349"/>
          </a:xfrm>
          <a:prstGeom prst="rect">
            <a:avLst/>
          </a:prstGeom>
          <a:solidFill>
            <a:srgbClr val="F7CAAC"/>
          </a:solidFill>
          <a:ln cap="flat" cmpd="sng" w="762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GM#1</a:t>
            </a:r>
            <a:endParaRPr sz="1100"/>
          </a:p>
        </p:txBody>
      </p:sp>
      <p:sp>
        <p:nvSpPr>
          <p:cNvPr id="130" name="Google Shape;130;p25"/>
          <p:cNvSpPr/>
          <p:nvPr/>
        </p:nvSpPr>
        <p:spPr>
          <a:xfrm>
            <a:off x="766859" y="4568266"/>
            <a:ext cx="7610281" cy="34289"/>
          </a:xfrm>
          <a:prstGeom prst="rect">
            <a:avLst/>
          </a:prstGeom>
          <a:solidFill>
            <a:srgbClr val="833C0B"/>
          </a:solidFill>
          <a:ln cap="flat" cmpd="sng" w="9525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160952" y="4604821"/>
            <a:ext cx="2278117" cy="1962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유티 어스틴 한인 학생회</a:t>
            </a:r>
            <a:endParaRPr b="0" i="0" sz="800" u="none" cap="none" strike="noStrike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6865883" y="4559867"/>
            <a:ext cx="2278117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texasuka.org</a:t>
            </a:r>
            <a:endParaRPr sz="1100"/>
          </a:p>
        </p:txBody>
      </p:sp>
      <p:sp>
        <p:nvSpPr>
          <p:cNvPr id="133" name="Google Shape;133;p25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4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Volunteering Plans</a:t>
            </a:r>
            <a:endParaRPr/>
          </a:p>
        </p:txBody>
      </p:sp>
      <p:pic>
        <p:nvPicPr>
          <p:cNvPr id="286" name="Google Shape;2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986" y="1696189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4"/>
          <p:cNvSpPr txBox="1"/>
          <p:nvPr>
            <p:ph idx="1" type="body"/>
          </p:nvPr>
        </p:nvSpPr>
        <p:spPr>
          <a:xfrm>
            <a:off x="3734210" y="2517713"/>
            <a:ext cx="4941492" cy="7581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None/>
            </a:pPr>
            <a:r>
              <a:rPr lang="en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Our New project is providing </a:t>
            </a:r>
            <a:r>
              <a:rPr lang="en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volunteering</a:t>
            </a:r>
            <a:r>
              <a:rPr lang="en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opportunities to UKA members.</a:t>
            </a:r>
            <a:endParaRPr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5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5"/>
          <p:cNvSpPr txBox="1"/>
          <p:nvPr>
            <p:ph type="title"/>
          </p:nvPr>
        </p:nvSpPr>
        <p:spPr>
          <a:xfrm>
            <a:off x="636814" y="139361"/>
            <a:ext cx="2413192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Finance</a:t>
            </a:r>
            <a:endParaRPr/>
          </a:p>
        </p:txBody>
      </p:sp>
      <p:pic>
        <p:nvPicPr>
          <p:cNvPr id="295" name="Google Shape;2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264" y="1775289"/>
            <a:ext cx="1523471" cy="152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0189" y="1775289"/>
            <a:ext cx="1523471" cy="152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0338" y="1775289"/>
            <a:ext cx="1523471" cy="152347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5"/>
          <p:cNvSpPr txBox="1"/>
          <p:nvPr/>
        </p:nvSpPr>
        <p:spPr>
          <a:xfrm>
            <a:off x="997314" y="3532739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Funds</a:t>
            </a:r>
            <a:endParaRPr sz="1100"/>
          </a:p>
        </p:txBody>
      </p:sp>
      <p:sp>
        <p:nvSpPr>
          <p:cNvPr id="299" name="Google Shape;299;p35"/>
          <p:cNvSpPr txBox="1"/>
          <p:nvPr/>
        </p:nvSpPr>
        <p:spPr>
          <a:xfrm>
            <a:off x="3597239" y="3532738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FAM-FAM Funds</a:t>
            </a:r>
            <a:endParaRPr sz="1100"/>
          </a:p>
        </p:txBody>
      </p:sp>
      <p:sp>
        <p:nvSpPr>
          <p:cNvPr id="300" name="Google Shape;300;p35"/>
          <p:cNvSpPr txBox="1"/>
          <p:nvPr/>
        </p:nvSpPr>
        <p:spPr>
          <a:xfrm>
            <a:off x="6016913" y="3532670"/>
            <a:ext cx="2310022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X Grace Realty Scholarship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6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6"/>
          <p:cNvSpPr txBox="1"/>
          <p:nvPr>
            <p:ph type="title"/>
          </p:nvPr>
        </p:nvSpPr>
        <p:spPr>
          <a:xfrm>
            <a:off x="636814" y="139361"/>
            <a:ext cx="1852559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Finance</a:t>
            </a:r>
            <a:endParaRPr/>
          </a:p>
        </p:txBody>
      </p:sp>
      <p:pic>
        <p:nvPicPr>
          <p:cNvPr id="308" name="Google Shape;30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333" y="1715525"/>
            <a:ext cx="1712449" cy="171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5775" y="1715525"/>
            <a:ext cx="1712449" cy="171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0219" y="1715525"/>
            <a:ext cx="1712449" cy="171244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6"/>
          <p:cNvSpPr txBox="1"/>
          <p:nvPr/>
        </p:nvSpPr>
        <p:spPr>
          <a:xfrm>
            <a:off x="997314" y="3532739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Tabling Fundraiser</a:t>
            </a:r>
            <a:endParaRPr sz="1100"/>
          </a:p>
        </p:txBody>
      </p:sp>
      <p:sp>
        <p:nvSpPr>
          <p:cNvPr id="312" name="Google Shape;312;p36"/>
          <p:cNvSpPr txBox="1"/>
          <p:nvPr/>
        </p:nvSpPr>
        <p:spPr>
          <a:xfrm>
            <a:off x="3597239" y="3532739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T-shirt</a:t>
            </a:r>
            <a:endParaRPr sz="1100"/>
          </a:p>
        </p:txBody>
      </p:sp>
      <p:sp>
        <p:nvSpPr>
          <p:cNvPr id="313" name="Google Shape;313;p36"/>
          <p:cNvSpPr txBox="1"/>
          <p:nvPr/>
        </p:nvSpPr>
        <p:spPr>
          <a:xfrm>
            <a:off x="6221682" y="3532739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Our Sponsors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 txBox="1"/>
          <p:nvPr>
            <p:ph idx="1" type="body"/>
          </p:nvPr>
        </p:nvSpPr>
        <p:spPr>
          <a:xfrm>
            <a:off x="2287502" y="3830249"/>
            <a:ext cx="4568992" cy="11738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500"/>
              <a:buNone/>
            </a:pPr>
            <a:r>
              <a:rPr lang="en" sz="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Each Dongari will be provided funds based on events, content, and </a:t>
            </a:r>
            <a:r>
              <a:rPr b="1" lang="en" sz="1500" u="sng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other benefits it generates</a:t>
            </a:r>
            <a:r>
              <a:rPr lang="en" sz="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for UKA and its members!</a:t>
            </a:r>
            <a:endParaRPr/>
          </a:p>
        </p:txBody>
      </p:sp>
      <p:sp>
        <p:nvSpPr>
          <p:cNvPr id="319" name="Google Shape;319;p37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7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7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Funds</a:t>
            </a:r>
            <a:endParaRPr/>
          </a:p>
        </p:txBody>
      </p:sp>
      <p:pic>
        <p:nvPicPr>
          <p:cNvPr id="322" name="Google Shape;3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3483" y="1613234"/>
            <a:ext cx="1917032" cy="1917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/>
          <p:nvPr>
            <p:ph idx="1" type="body"/>
          </p:nvPr>
        </p:nvSpPr>
        <p:spPr>
          <a:xfrm>
            <a:off x="1872413" y="3801608"/>
            <a:ext cx="5399171" cy="12025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500"/>
              <a:buNone/>
            </a:pPr>
            <a:r>
              <a:rPr lang="en" sz="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The amount of funds will be negotiated between the </a:t>
            </a:r>
            <a:r>
              <a:rPr b="1" lang="en" sz="1500" u="sng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leader</a:t>
            </a:r>
            <a:r>
              <a:rPr lang="en" sz="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b="1" lang="en" sz="1500" u="sng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executive board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328" name="Google Shape;328;p38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8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8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Updates</a:t>
            </a:r>
            <a:endParaRPr/>
          </a:p>
        </p:txBody>
      </p:sp>
      <p:pic>
        <p:nvPicPr>
          <p:cNvPr id="331" name="Google Shape;33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0157" y="1549908"/>
            <a:ext cx="2043684" cy="2043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/>
          <p:nvPr>
            <p:ph idx="1" type="body"/>
          </p:nvPr>
        </p:nvSpPr>
        <p:spPr>
          <a:xfrm>
            <a:off x="636814" y="1377893"/>
            <a:ext cx="39433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b="1" lang="en" sz="1800" u="sng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Band 🡪 Perform on Hmart stage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Game 🡪 Host UKA LOL Championship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Basketball 🡪 Win Spring 2022 IM Basketball</a:t>
            </a:r>
            <a:endParaRPr sz="18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9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9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Updates</a:t>
            </a:r>
            <a:endParaRPr/>
          </a:p>
        </p:txBody>
      </p:sp>
      <p:pic>
        <p:nvPicPr>
          <p:cNvPr id="340" name="Google Shape;34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3983" y="1001683"/>
            <a:ext cx="1459402" cy="145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8633" y="1906817"/>
            <a:ext cx="1329865" cy="132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3983" y="3236683"/>
            <a:ext cx="1459402" cy="145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/>
          <p:nvPr>
            <p:ph idx="1" type="body"/>
          </p:nvPr>
        </p:nvSpPr>
        <p:spPr>
          <a:xfrm>
            <a:off x="1465246" y="3878874"/>
            <a:ext cx="6213508" cy="9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FAM-FAMs will be awarded specific amounts of awards based on their </a:t>
            </a:r>
            <a:r>
              <a:rPr b="1" lang="en" sz="1800" u="sng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performances</a:t>
            </a: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in FAM-FAM events prepared by UKA</a:t>
            </a:r>
            <a:endParaRPr/>
          </a:p>
        </p:txBody>
      </p:sp>
      <p:sp>
        <p:nvSpPr>
          <p:cNvPr id="348" name="Google Shape;348;p40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0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40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FAM-FAM Funds</a:t>
            </a:r>
            <a:endParaRPr/>
          </a:p>
        </p:txBody>
      </p:sp>
      <p:pic>
        <p:nvPicPr>
          <p:cNvPr id="351" name="Google Shape;35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799" y="1112827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1"/>
          <p:cNvSpPr txBox="1"/>
          <p:nvPr>
            <p:ph idx="1" type="body"/>
          </p:nvPr>
        </p:nvSpPr>
        <p:spPr>
          <a:xfrm>
            <a:off x="2246829" y="4031520"/>
            <a:ext cx="3943350" cy="4767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500"/>
              <a:buNone/>
            </a:pPr>
            <a:r>
              <a:rPr lang="en" sz="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Provided by Grace Realty based in Austin!</a:t>
            </a:r>
            <a:endParaRPr/>
          </a:p>
        </p:txBody>
      </p:sp>
      <p:sp>
        <p:nvSpPr>
          <p:cNvPr id="357" name="Google Shape;357;p41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1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1"/>
          <p:cNvSpPr txBox="1"/>
          <p:nvPr>
            <p:ph type="title"/>
          </p:nvPr>
        </p:nvSpPr>
        <p:spPr>
          <a:xfrm>
            <a:off x="636814" y="139361"/>
            <a:ext cx="4091597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X Grace Realty Scholarship</a:t>
            </a:r>
            <a:endParaRPr/>
          </a:p>
        </p:txBody>
      </p:sp>
      <p:pic>
        <p:nvPicPr>
          <p:cNvPr id="360" name="Google Shape;36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84" y="1362104"/>
            <a:ext cx="5944305" cy="226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1"/>
          <p:cNvPicPr preferRelativeResize="0"/>
          <p:nvPr/>
        </p:nvPicPr>
        <p:blipFill rotWithShape="1">
          <a:blip r:embed="rId4">
            <a:alphaModFix/>
          </a:blip>
          <a:srcRect b="26667" l="0" r="-540" t="21818"/>
          <a:stretch/>
        </p:blipFill>
        <p:spPr>
          <a:xfrm>
            <a:off x="6196150" y="1365979"/>
            <a:ext cx="2504192" cy="2273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"/>
          <p:cNvSpPr txBox="1"/>
          <p:nvPr>
            <p:ph idx="1" type="body"/>
          </p:nvPr>
        </p:nvSpPr>
        <p:spPr>
          <a:xfrm>
            <a:off x="929393" y="3188833"/>
            <a:ext cx="4091596" cy="19546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Must submit an application form and essay by the deadline to be considered</a:t>
            </a:r>
            <a:endParaRPr/>
          </a:p>
        </p:txBody>
      </p:sp>
      <p:sp>
        <p:nvSpPr>
          <p:cNvPr id="367" name="Google Shape;367;p42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2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2"/>
          <p:cNvSpPr txBox="1"/>
          <p:nvPr>
            <p:ph type="title"/>
          </p:nvPr>
        </p:nvSpPr>
        <p:spPr>
          <a:xfrm>
            <a:off x="636814" y="139361"/>
            <a:ext cx="4091597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X Grace Realty Scholarship</a:t>
            </a:r>
            <a:endParaRPr/>
          </a:p>
        </p:txBody>
      </p:sp>
      <p:pic>
        <p:nvPicPr>
          <p:cNvPr id="370" name="Google Shape;37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2723" y="2935306"/>
            <a:ext cx="1748567" cy="174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6394" y="946079"/>
            <a:ext cx="1625671" cy="162567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2"/>
          <p:cNvSpPr txBox="1"/>
          <p:nvPr/>
        </p:nvSpPr>
        <p:spPr>
          <a:xfrm>
            <a:off x="2134928" y="1767568"/>
            <a:ext cx="4576665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TWO winners will each be awarded </a:t>
            </a:r>
            <a:r>
              <a:rPr b="1" lang="en" sz="18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"/>
          <p:cNvSpPr txBox="1"/>
          <p:nvPr>
            <p:ph idx="1" type="body"/>
          </p:nvPr>
        </p:nvSpPr>
        <p:spPr>
          <a:xfrm>
            <a:off x="2422771" y="1373742"/>
            <a:ext cx="4298457" cy="14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Two </a:t>
            </a:r>
            <a:r>
              <a:rPr lang="en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Fundraisers</a:t>
            </a: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this semester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Theme and concept of the fundraisers will be related to Korean culture and eatery</a:t>
            </a:r>
            <a:endParaRPr/>
          </a:p>
        </p:txBody>
      </p:sp>
      <p:sp>
        <p:nvSpPr>
          <p:cNvPr id="378" name="Google Shape;378;p43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3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3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Tabling Fundraiser</a:t>
            </a:r>
            <a:endParaRPr/>
          </a:p>
        </p:txBody>
      </p:sp>
      <p:pic>
        <p:nvPicPr>
          <p:cNvPr id="381" name="Google Shape;38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780" y="2950796"/>
            <a:ext cx="1755513" cy="1755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g free icon" id="382" name="Google Shape;38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9329" y="3045339"/>
            <a:ext cx="1660970" cy="166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 txBox="1"/>
          <p:nvPr>
            <p:ph type="title"/>
          </p:nvPr>
        </p:nvSpPr>
        <p:spPr>
          <a:xfrm>
            <a:off x="636814" y="139361"/>
            <a:ext cx="1852559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Administration</a:t>
            </a:r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340" y="1775289"/>
            <a:ext cx="1523471" cy="152347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997314" y="3532739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Updates</a:t>
            </a:r>
            <a:endParaRPr sz="1100"/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8700" y="1778450"/>
            <a:ext cx="1586599" cy="158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0188" y="1775289"/>
            <a:ext cx="1586599" cy="158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3597239" y="3532739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Workshop Plans</a:t>
            </a:r>
            <a:endParaRPr sz="1100"/>
          </a:p>
        </p:txBody>
      </p:sp>
      <p:sp>
        <p:nvSpPr>
          <p:cNvPr id="147" name="Google Shape;147;p26"/>
          <p:cNvSpPr txBox="1"/>
          <p:nvPr/>
        </p:nvSpPr>
        <p:spPr>
          <a:xfrm>
            <a:off x="6259963" y="3532738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Volunteering Plans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4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4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T-Shirt</a:t>
            </a:r>
            <a:endParaRPr/>
          </a:p>
        </p:txBody>
      </p:sp>
      <p:sp>
        <p:nvSpPr>
          <p:cNvPr id="390" name="Google Shape;390;p44"/>
          <p:cNvSpPr txBox="1"/>
          <p:nvPr>
            <p:ph idx="1" type="body"/>
          </p:nvPr>
        </p:nvSpPr>
        <p:spPr>
          <a:xfrm>
            <a:off x="3075730" y="4276601"/>
            <a:ext cx="2991904" cy="8668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None/>
            </a:pPr>
            <a:r>
              <a:rPr b="1" lang="en" sz="3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$5 </a:t>
            </a:r>
            <a:r>
              <a:rPr b="1" lang="en" sz="3000">
                <a:solidFill>
                  <a:srgbClr val="843C0C"/>
                </a:solidFill>
                <a:latin typeface="Arial"/>
                <a:ea typeface="Arial"/>
                <a:cs typeface="Arial"/>
                <a:sym typeface="Arial"/>
              </a:rPr>
              <a:t>per T-shirt</a:t>
            </a:r>
            <a:endParaRPr/>
          </a:p>
        </p:txBody>
      </p:sp>
      <p:grpSp>
        <p:nvGrpSpPr>
          <p:cNvPr id="391" name="Google Shape;391;p44"/>
          <p:cNvGrpSpPr/>
          <p:nvPr/>
        </p:nvGrpSpPr>
        <p:grpSpPr>
          <a:xfrm>
            <a:off x="2894415" y="711922"/>
            <a:ext cx="3355169" cy="3516211"/>
            <a:chOff x="3073703" y="1697375"/>
            <a:chExt cx="4473559" cy="4688281"/>
          </a:xfrm>
        </p:grpSpPr>
        <p:pic>
          <p:nvPicPr>
            <p:cNvPr id="392" name="Google Shape;392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74551" y="1700929"/>
              <a:ext cx="2237203" cy="2342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44"/>
            <p:cNvPicPr preferRelativeResize="0"/>
            <p:nvPr/>
          </p:nvPicPr>
          <p:blipFill rotWithShape="1">
            <a:blip r:embed="rId4">
              <a:alphaModFix/>
            </a:blip>
            <a:srcRect b="0" l="0" r="-38" t="-151"/>
            <a:stretch/>
          </p:blipFill>
          <p:spPr>
            <a:xfrm>
              <a:off x="5311754" y="1697375"/>
              <a:ext cx="2234660" cy="2345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73703" y="4039818"/>
              <a:ext cx="2237203" cy="2345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10059" y="4043213"/>
              <a:ext cx="2237203" cy="23424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nited States five-dollar bill - Wikipedia" id="396" name="Google Shape;396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454098">
            <a:off x="5549201" y="652499"/>
            <a:ext cx="2471738" cy="104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5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5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Our Sponsors</a:t>
            </a:r>
            <a:endParaRPr/>
          </a:p>
        </p:txBody>
      </p:sp>
      <p:pic>
        <p:nvPicPr>
          <p:cNvPr id="404" name="Google Shape;40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943" y="1584043"/>
            <a:ext cx="7034115" cy="197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6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6"/>
          <p:cNvSpPr txBox="1"/>
          <p:nvPr>
            <p:ph type="title"/>
          </p:nvPr>
        </p:nvSpPr>
        <p:spPr>
          <a:xfrm>
            <a:off x="636814" y="139361"/>
            <a:ext cx="2407104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ct val="1000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Dues for the semester</a:t>
            </a:r>
            <a:endParaRPr/>
          </a:p>
        </p:txBody>
      </p:sp>
      <p:sp>
        <p:nvSpPr>
          <p:cNvPr id="412" name="Google Shape;412;p46"/>
          <p:cNvSpPr txBox="1"/>
          <p:nvPr/>
        </p:nvSpPr>
        <p:spPr>
          <a:xfrm>
            <a:off x="2189383" y="941016"/>
            <a:ext cx="47700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$30 </a:t>
            </a: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Spring Semester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&#10;&#10;Description automatically generated" id="413" name="Google Shape;41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42" y="2091244"/>
            <a:ext cx="4138016" cy="2550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414" name="Google Shape;41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9931" y="2339402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7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7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7"/>
          <p:cNvSpPr txBox="1"/>
          <p:nvPr>
            <p:ph type="title"/>
          </p:nvPr>
        </p:nvSpPr>
        <p:spPr>
          <a:xfrm>
            <a:off x="636814" y="139361"/>
            <a:ext cx="1852559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Operations</a:t>
            </a:r>
            <a:endParaRPr/>
          </a:p>
        </p:txBody>
      </p:sp>
      <p:pic>
        <p:nvPicPr>
          <p:cNvPr id="422" name="Google Shape;42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738" y="1596988"/>
            <a:ext cx="1736497" cy="1736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 bag free icon" id="423" name="Google Shape;42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4766" y="1596988"/>
            <a:ext cx="1736496" cy="1736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7"/>
          <p:cNvSpPr txBox="1"/>
          <p:nvPr/>
        </p:nvSpPr>
        <p:spPr>
          <a:xfrm>
            <a:off x="1686227" y="3532738"/>
            <a:ext cx="1949521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FAM-FAM Regrouping</a:t>
            </a:r>
            <a:endParaRPr sz="1100"/>
          </a:p>
        </p:txBody>
      </p:sp>
      <p:sp>
        <p:nvSpPr>
          <p:cNvPr id="425" name="Google Shape;425;p47"/>
          <p:cNvSpPr txBox="1"/>
          <p:nvPr/>
        </p:nvSpPr>
        <p:spPr>
          <a:xfrm>
            <a:off x="5508254" y="3532739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Brown Bags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8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8"/>
          <p:cNvSpPr txBox="1"/>
          <p:nvPr>
            <p:ph type="title"/>
          </p:nvPr>
        </p:nvSpPr>
        <p:spPr>
          <a:xfrm>
            <a:off x="636814" y="139361"/>
            <a:ext cx="1852559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Operations</a:t>
            </a:r>
            <a:endParaRPr/>
          </a:p>
        </p:txBody>
      </p:sp>
      <p:pic>
        <p:nvPicPr>
          <p:cNvPr id="433" name="Google Shape;43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8851" y="1742574"/>
            <a:ext cx="1658353" cy="165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2823" y="1742574"/>
            <a:ext cx="1658354" cy="165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6796" y="1742574"/>
            <a:ext cx="1658353" cy="1658353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8"/>
          <p:cNvSpPr txBox="1"/>
          <p:nvPr/>
        </p:nvSpPr>
        <p:spPr>
          <a:xfrm>
            <a:off x="997314" y="3532739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Field Trip</a:t>
            </a:r>
            <a:endParaRPr sz="18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8"/>
          <p:cNvSpPr txBox="1"/>
          <p:nvPr/>
        </p:nvSpPr>
        <p:spPr>
          <a:xfrm>
            <a:off x="3597239" y="3532739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K-Festival</a:t>
            </a:r>
            <a:endParaRPr sz="1100"/>
          </a:p>
        </p:txBody>
      </p:sp>
      <p:sp>
        <p:nvSpPr>
          <p:cNvPr id="438" name="Google Shape;438;p48"/>
          <p:cNvSpPr txBox="1"/>
          <p:nvPr/>
        </p:nvSpPr>
        <p:spPr>
          <a:xfrm>
            <a:off x="6131211" y="3532738"/>
            <a:ext cx="1949521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Mini Olympics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9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9"/>
          <p:cNvSpPr txBox="1"/>
          <p:nvPr>
            <p:ph type="title"/>
          </p:nvPr>
        </p:nvSpPr>
        <p:spPr>
          <a:xfrm>
            <a:off x="636814" y="139361"/>
            <a:ext cx="4402661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FAM-FAM Regrouping</a:t>
            </a:r>
            <a:endParaRPr/>
          </a:p>
        </p:txBody>
      </p:sp>
      <p:pic>
        <p:nvPicPr>
          <p:cNvPr descr="텍스트, 장난감, 인형, 벡터그래픽이(가) 표시된 사진&#10;&#10;자동 생성된 설명" id="446" name="Google Shape;44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004" y="1052871"/>
            <a:ext cx="1877640" cy="187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9"/>
          <p:cNvSpPr txBox="1"/>
          <p:nvPr/>
        </p:nvSpPr>
        <p:spPr>
          <a:xfrm>
            <a:off x="2979508" y="1671503"/>
            <a:ext cx="5846084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Updated Fam-Fams!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New members can join Fam-Fams! Just reach out to us:)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akao talk free icon" id="448" name="Google Shape;44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9644" y="3193820"/>
            <a:ext cx="1631272" cy="1631272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9"/>
          <p:cNvSpPr txBox="1"/>
          <p:nvPr/>
        </p:nvSpPr>
        <p:spPr>
          <a:xfrm>
            <a:off x="920849" y="3617421"/>
            <a:ext cx="5082526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New FAM-FAM Kakaotalk room will be created with updated FAM-FAM members.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0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0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0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Brown Bags</a:t>
            </a:r>
            <a:endParaRPr/>
          </a:p>
        </p:txBody>
      </p:sp>
      <p:pic>
        <p:nvPicPr>
          <p:cNvPr descr="Paper bag free icon" id="457" name="Google Shape;4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962" y="1810013"/>
            <a:ext cx="1523471" cy="152347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0"/>
          <p:cNvSpPr txBox="1"/>
          <p:nvPr/>
        </p:nvSpPr>
        <p:spPr>
          <a:xfrm>
            <a:off x="3217689" y="1643582"/>
            <a:ext cx="4940167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843C0C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Get to know other members! Discover your potential future bestie:&gt;</a:t>
            </a:r>
            <a:endParaRPr sz="1400">
              <a:solidFill>
                <a:srgbClr val="843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843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843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843C0C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A group of 5-6 will be matched based on the Brown bag survey (will be sent in the UKA group chat tomorrow after the GM)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843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CBAD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1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1"/>
          <p:cNvSpPr txBox="1"/>
          <p:nvPr>
            <p:ph type="title"/>
          </p:nvPr>
        </p:nvSpPr>
        <p:spPr>
          <a:xfrm>
            <a:off x="636814" y="166457"/>
            <a:ext cx="2124949" cy="41057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Field Trip</a:t>
            </a:r>
            <a:endParaRPr/>
          </a:p>
        </p:txBody>
      </p:sp>
      <p:sp>
        <p:nvSpPr>
          <p:cNvPr id="465" name="Google Shape;465;p51"/>
          <p:cNvSpPr txBox="1"/>
          <p:nvPr/>
        </p:nvSpPr>
        <p:spPr>
          <a:xfrm>
            <a:off x="677009" y="1693975"/>
            <a:ext cx="3086101" cy="259917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88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There will be a UKA </a:t>
            </a:r>
            <a:r>
              <a:rPr lang="en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Field Trip </a:t>
            </a:r>
            <a:r>
              <a:rPr lang="en" sz="1800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to San Antonio!</a:t>
            </a:r>
            <a:endParaRPr sz="1800">
              <a:solidFill>
                <a:srgbClr val="843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1" marL="596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43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596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43C0C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Planned 2/12-2/13</a:t>
            </a:r>
            <a:endParaRPr b="0" i="0" sz="1800" u="none" cap="none" strike="noStrike">
              <a:solidFill>
                <a:srgbClr val="843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596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43C0C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More member interaction and member bonding! </a:t>
            </a:r>
            <a:endParaRPr b="0" i="0" sz="1800" u="none" cap="none" strike="noStrike">
              <a:solidFill>
                <a:srgbClr val="843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3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843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1" marL="596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43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ree, outdoor, water, house&#10;&#10;Description automatically generated" id="466" name="Google Shape;466;p51"/>
          <p:cNvPicPr preferRelativeResize="0"/>
          <p:nvPr/>
        </p:nvPicPr>
        <p:blipFill rotWithShape="1">
          <a:blip r:embed="rId3">
            <a:alphaModFix/>
          </a:blip>
          <a:srcRect b="-1" l="13464" r="8019" t="0"/>
          <a:stretch/>
        </p:blipFill>
        <p:spPr>
          <a:xfrm>
            <a:off x="6339726" y="2761099"/>
            <a:ext cx="2810949" cy="2382406"/>
          </a:xfrm>
          <a:custGeom>
            <a:rect b="b" l="l" r="r" t="t"/>
            <a:pathLst>
              <a:path extrusionOk="0" h="3176541" w="3747932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</p:spPr>
      </p:pic>
      <p:pic>
        <p:nvPicPr>
          <p:cNvPr id="467" name="Google Shape;467;p51"/>
          <p:cNvPicPr preferRelativeResize="0"/>
          <p:nvPr/>
        </p:nvPicPr>
        <p:blipFill rotWithShape="1">
          <a:blip r:embed="rId4">
            <a:alphaModFix/>
          </a:blip>
          <a:srcRect b="4" l="0" r="518" t="0"/>
          <a:stretch/>
        </p:blipFill>
        <p:spPr>
          <a:xfrm>
            <a:off x="4107828" y="1459193"/>
            <a:ext cx="2593775" cy="2607199"/>
          </a:xfrm>
          <a:custGeom>
            <a:rect b="b" l="l" r="r" t="t"/>
            <a:pathLst>
              <a:path extrusionOk="0" h="3476265" w="3458367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outdoor, water, bridge, river&#10;&#10;Description automatically generated" id="468" name="Google Shape;468;p51"/>
          <p:cNvPicPr preferRelativeResize="0"/>
          <p:nvPr/>
        </p:nvPicPr>
        <p:blipFill rotWithShape="1">
          <a:blip r:embed="rId5">
            <a:alphaModFix/>
          </a:blip>
          <a:srcRect b="-1" l="8716" r="14876" t="0"/>
          <a:stretch/>
        </p:blipFill>
        <p:spPr>
          <a:xfrm>
            <a:off x="6051525" y="-80626"/>
            <a:ext cx="3434907" cy="2652376"/>
          </a:xfrm>
          <a:custGeom>
            <a:rect b="b" l="l" r="r" t="t"/>
            <a:pathLst>
              <a:path extrusionOk="0" h="3536502" w="4579876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69" name="Google Shape;469;p51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1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2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52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K-Festival</a:t>
            </a:r>
            <a:endParaRPr/>
          </a:p>
        </p:txBody>
      </p:sp>
      <p:pic>
        <p:nvPicPr>
          <p:cNvPr id="478" name="Google Shape;47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521" y="2048447"/>
            <a:ext cx="1658354" cy="165835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2"/>
          <p:cNvSpPr txBox="1"/>
          <p:nvPr/>
        </p:nvSpPr>
        <p:spPr>
          <a:xfrm>
            <a:off x="1720413" y="1612023"/>
            <a:ext cx="6407696" cy="25330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5" marL="1968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3C0C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Promote </a:t>
            </a:r>
            <a:r>
              <a:rPr b="0" i="0" lang="en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UKA</a:t>
            </a:r>
            <a:r>
              <a:rPr b="0" i="0" lang="en" sz="1800" u="none" cap="none" strike="noStrike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b="0" i="0" lang="en" sz="1800" u="none" cap="none" strike="noStrike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Korean Culture</a:t>
            </a:r>
            <a:endParaRPr sz="1100"/>
          </a:p>
          <a:p>
            <a:pPr indent="-139700" lvl="5" marL="1968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5" marL="1968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43C0C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Performances, booths, Korean food, and more!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5" marL="1968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5" marL="1968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43C0C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Volunteers accepted for those who also want to help execute this event along with the other directors!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3"/>
          <p:cNvSpPr txBox="1"/>
          <p:nvPr>
            <p:ph idx="1" type="body"/>
          </p:nvPr>
        </p:nvSpPr>
        <p:spPr>
          <a:xfrm>
            <a:off x="3170839" y="2039253"/>
            <a:ext cx="5659821" cy="16179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3C0C"/>
              </a:buClr>
              <a:buSzPts val="2100"/>
              <a:buChar char="•"/>
            </a:pPr>
            <a:r>
              <a:rPr lang="en">
                <a:solidFill>
                  <a:srgbClr val="843C0C"/>
                </a:solidFill>
              </a:rPr>
              <a:t>Compete in mini, enjoyable games for your superiority &lt;3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43C0C"/>
              </a:buClr>
              <a:buSzPts val="2100"/>
              <a:buChar char="•"/>
            </a:pPr>
            <a:r>
              <a:rPr lang="en">
                <a:solidFill>
                  <a:srgbClr val="843C0C"/>
                </a:solidFill>
              </a:rPr>
              <a:t>Prizes for winners!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43C0C"/>
              </a:buClr>
              <a:buSzPts val="2100"/>
              <a:buChar char="•"/>
            </a:pPr>
            <a:r>
              <a:rPr lang="en">
                <a:solidFill>
                  <a:srgbClr val="843C0C"/>
                </a:solidFill>
              </a:rPr>
              <a:t>Do not worry, it's not sports based ;)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rgbClr val="843C0C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rgbClr val="843C0C"/>
              </a:solidFill>
            </a:endParaRPr>
          </a:p>
        </p:txBody>
      </p:sp>
      <p:sp>
        <p:nvSpPr>
          <p:cNvPr id="485" name="Google Shape;485;p53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3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3"/>
          <p:cNvSpPr txBox="1"/>
          <p:nvPr>
            <p:ph type="title"/>
          </p:nvPr>
        </p:nvSpPr>
        <p:spPr>
          <a:xfrm>
            <a:off x="636814" y="316872"/>
            <a:ext cx="3935186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Mini Olympics</a:t>
            </a:r>
            <a:endParaRPr/>
          </a:p>
        </p:txBody>
      </p:sp>
      <p:pic>
        <p:nvPicPr>
          <p:cNvPr id="488" name="Google Shape;48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162" y="2016250"/>
            <a:ext cx="1658353" cy="165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7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Updates</a:t>
            </a:r>
            <a:endParaRPr/>
          </a:p>
        </p:txBody>
      </p:sp>
      <p:pic>
        <p:nvPicPr>
          <p:cNvPr descr="농구 무료 아이콘 의 780 Free Vector Emoji" id="155" name="Google Shape;1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0087" y="671282"/>
            <a:ext cx="903892" cy="90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선, 선, 텍스트, 영화 아이콘 png | PNGEgg" id="156" name="Google Shape;15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4213" y="3646227"/>
            <a:ext cx="1675574" cy="95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f Icon, Golf, sport, golfing, golf Clubs png | PNGWing" id="157" name="Google Shape;15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3979" y="3695551"/>
            <a:ext cx="1624180" cy="90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배구 컴퓨터 아이콘, 배구, 경기, 스포츠, 배구 png | PNGWing" id="158" name="Google Shape;15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57363" y="736991"/>
            <a:ext cx="829273" cy="829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주식 - 무료 비즈니스 및 금융개 아이콘" id="159" name="Google Shape;159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86291" y="2065292"/>
            <a:ext cx="1189653" cy="1189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nnis - Free sports and competition icons" id="160" name="Google Shape;160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95392" y="2182516"/>
            <a:ext cx="953215" cy="95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컴퓨터 게임 - 무료 과학 기술개 아이콘" id="161" name="Google Shape;161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28397" y="2134963"/>
            <a:ext cx="1048321" cy="104832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1806277" y="1648022"/>
            <a:ext cx="9515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Basketball</a:t>
            </a:r>
            <a:endParaRPr sz="1100"/>
          </a:p>
        </p:txBody>
      </p:sp>
      <p:sp>
        <p:nvSpPr>
          <p:cNvPr id="163" name="Google Shape;163;p27"/>
          <p:cNvSpPr txBox="1"/>
          <p:nvPr/>
        </p:nvSpPr>
        <p:spPr>
          <a:xfrm>
            <a:off x="4274489" y="4653419"/>
            <a:ext cx="5950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Movie</a:t>
            </a:r>
            <a:endParaRPr sz="1100"/>
          </a:p>
        </p:txBody>
      </p:sp>
      <p:sp>
        <p:nvSpPr>
          <p:cNvPr id="164" name="Google Shape;164;p27"/>
          <p:cNvSpPr txBox="1"/>
          <p:nvPr/>
        </p:nvSpPr>
        <p:spPr>
          <a:xfrm>
            <a:off x="2044733" y="4640771"/>
            <a:ext cx="4426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Golf</a:t>
            </a:r>
            <a:endParaRPr sz="1100"/>
          </a:p>
        </p:txBody>
      </p:sp>
      <p:sp>
        <p:nvSpPr>
          <p:cNvPr id="165" name="Google Shape;165;p27"/>
          <p:cNvSpPr txBox="1"/>
          <p:nvPr/>
        </p:nvSpPr>
        <p:spPr>
          <a:xfrm>
            <a:off x="4142098" y="1644006"/>
            <a:ext cx="8598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Volleyball</a:t>
            </a:r>
            <a:endParaRPr sz="1100"/>
          </a:p>
        </p:txBody>
      </p:sp>
      <p:sp>
        <p:nvSpPr>
          <p:cNvPr id="166" name="Google Shape;166;p27"/>
          <p:cNvSpPr txBox="1"/>
          <p:nvPr/>
        </p:nvSpPr>
        <p:spPr>
          <a:xfrm>
            <a:off x="1580106" y="3236785"/>
            <a:ext cx="14374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Stock Discussion</a:t>
            </a:r>
            <a:endParaRPr sz="1100"/>
          </a:p>
        </p:txBody>
      </p:sp>
      <p:sp>
        <p:nvSpPr>
          <p:cNvPr id="167" name="Google Shape;167;p27"/>
          <p:cNvSpPr txBox="1"/>
          <p:nvPr/>
        </p:nvSpPr>
        <p:spPr>
          <a:xfrm>
            <a:off x="4260159" y="3236785"/>
            <a:ext cx="623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Tennis</a:t>
            </a:r>
            <a:endParaRPr sz="1100"/>
          </a:p>
        </p:txBody>
      </p:sp>
      <p:sp>
        <p:nvSpPr>
          <p:cNvPr id="168" name="Google Shape;168;p27"/>
          <p:cNvSpPr txBox="1"/>
          <p:nvPr/>
        </p:nvSpPr>
        <p:spPr>
          <a:xfrm>
            <a:off x="6563775" y="3236785"/>
            <a:ext cx="7227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Gaming</a:t>
            </a:r>
            <a:endParaRPr sz="1100"/>
          </a:p>
        </p:txBody>
      </p:sp>
      <p:pic>
        <p:nvPicPr>
          <p:cNvPr descr="Karaoke free icon" id="169" name="Google Shape;169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67972" y="371557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6539489" y="4653419"/>
            <a:ext cx="7713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Karaoke</a:t>
            </a:r>
            <a:endParaRPr sz="1100"/>
          </a:p>
        </p:txBody>
      </p:sp>
      <p:pic>
        <p:nvPicPr>
          <p:cNvPr descr="Band free icon" id="171" name="Google Shape;171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83011" y="71593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6673191" y="1644006"/>
            <a:ext cx="5340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Band</a:t>
            </a:r>
            <a:endParaRPr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4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4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4"/>
          <p:cNvSpPr txBox="1"/>
          <p:nvPr>
            <p:ph type="title"/>
          </p:nvPr>
        </p:nvSpPr>
        <p:spPr>
          <a:xfrm>
            <a:off x="636814" y="139361"/>
            <a:ext cx="1852559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Informatics</a:t>
            </a:r>
            <a:endParaRPr/>
          </a:p>
        </p:txBody>
      </p:sp>
      <p:pic>
        <p:nvPicPr>
          <p:cNvPr id="496" name="Google Shape;49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131" y="1796999"/>
            <a:ext cx="1499564" cy="1499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net free icon" id="497" name="Google Shape;49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5327" y="1821967"/>
            <a:ext cx="1499564" cy="1499564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4"/>
          <p:cNvSpPr txBox="1"/>
          <p:nvPr/>
        </p:nvSpPr>
        <p:spPr>
          <a:xfrm>
            <a:off x="1669153" y="3465596"/>
            <a:ext cx="1949521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Informative Content</a:t>
            </a:r>
            <a:endParaRPr sz="1100"/>
          </a:p>
        </p:txBody>
      </p:sp>
      <p:sp>
        <p:nvSpPr>
          <p:cNvPr id="499" name="Google Shape;499;p54"/>
          <p:cNvSpPr txBox="1"/>
          <p:nvPr/>
        </p:nvSpPr>
        <p:spPr>
          <a:xfrm>
            <a:off x="5300348" y="3465596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Website Update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5"/>
          <p:cNvSpPr txBox="1"/>
          <p:nvPr>
            <p:ph idx="1" type="body"/>
          </p:nvPr>
        </p:nvSpPr>
        <p:spPr>
          <a:xfrm>
            <a:off x="1700545" y="3869870"/>
            <a:ext cx="5742910" cy="6368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We plan to publish more informative content like </a:t>
            </a:r>
            <a:r>
              <a:rPr lang="en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dorm/apartment tours</a:t>
            </a: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major Q&amp;A,</a:t>
            </a: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etc!</a:t>
            </a:r>
            <a:endParaRPr/>
          </a:p>
        </p:txBody>
      </p:sp>
      <p:sp>
        <p:nvSpPr>
          <p:cNvPr id="505" name="Google Shape;505;p55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55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5"/>
          <p:cNvSpPr txBox="1"/>
          <p:nvPr>
            <p:ph type="title"/>
          </p:nvPr>
        </p:nvSpPr>
        <p:spPr>
          <a:xfrm>
            <a:off x="636814" y="139361"/>
            <a:ext cx="2815303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Informative Content</a:t>
            </a:r>
            <a:endParaRPr/>
          </a:p>
        </p:txBody>
      </p:sp>
      <p:pic>
        <p:nvPicPr>
          <p:cNvPr id="508" name="Google Shape;50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1727" y="1376686"/>
            <a:ext cx="19240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rmitory free icon" id="509" name="Google Shape;50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6282" y="1646853"/>
            <a:ext cx="1588537" cy="158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6"/>
          <p:cNvSpPr txBox="1"/>
          <p:nvPr>
            <p:ph idx="1" type="body"/>
          </p:nvPr>
        </p:nvSpPr>
        <p:spPr>
          <a:xfrm>
            <a:off x="724515" y="3708883"/>
            <a:ext cx="4264888" cy="6368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We will be working with our </a:t>
            </a:r>
            <a:r>
              <a:rPr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YouTube Crew </a:t>
            </a: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for frequent publishes!</a:t>
            </a:r>
            <a:endParaRPr/>
          </a:p>
        </p:txBody>
      </p:sp>
      <p:sp>
        <p:nvSpPr>
          <p:cNvPr id="515" name="Google Shape;515;p56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56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6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YouTube Update </a:t>
            </a:r>
            <a:endParaRPr/>
          </a:p>
        </p:txBody>
      </p:sp>
      <p:pic>
        <p:nvPicPr>
          <p:cNvPr id="518" name="Google Shape;51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703" y="1232893"/>
            <a:ext cx="3355547" cy="1880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tube free icon" id="519" name="Google Shape;51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7332" y="1172287"/>
            <a:ext cx="1887804" cy="1887804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56"/>
          <p:cNvSpPr txBox="1"/>
          <p:nvPr/>
        </p:nvSpPr>
        <p:spPr>
          <a:xfrm>
            <a:off x="5119598" y="3514505"/>
            <a:ext cx="3123273" cy="1137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Seah Chae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Dayeong Kang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Minjae Kwon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Haelynn</a:t>
            </a:r>
            <a:endParaRPr sz="15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6"/>
          <p:cNvSpPr txBox="1"/>
          <p:nvPr/>
        </p:nvSpPr>
        <p:spPr>
          <a:xfrm>
            <a:off x="5737332" y="3114173"/>
            <a:ext cx="188780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YouTube Crew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6"/>
          <p:cNvSpPr txBox="1"/>
          <p:nvPr/>
        </p:nvSpPr>
        <p:spPr>
          <a:xfrm rot="1154356">
            <a:off x="5930160" y="1162058"/>
            <a:ext cx="3123273" cy="1137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Thanks for Applying!!</a:t>
            </a:r>
            <a:endParaRPr sz="15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7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Website Update</a:t>
            </a:r>
            <a:endParaRPr/>
          </a:p>
        </p:txBody>
      </p:sp>
      <p:sp>
        <p:nvSpPr>
          <p:cNvPr id="528" name="Google Shape;528;p57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57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57"/>
          <p:cNvPicPr preferRelativeResize="0"/>
          <p:nvPr/>
        </p:nvPicPr>
        <p:blipFill rotWithShape="1">
          <a:blip r:embed="rId3">
            <a:alphaModFix/>
          </a:blip>
          <a:srcRect b="308" l="15014" r="17090" t="0"/>
          <a:stretch/>
        </p:blipFill>
        <p:spPr>
          <a:xfrm>
            <a:off x="2921576" y="1025373"/>
            <a:ext cx="3300846" cy="250848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7"/>
          <p:cNvSpPr txBox="1"/>
          <p:nvPr>
            <p:ph idx="1" type="body"/>
          </p:nvPr>
        </p:nvSpPr>
        <p:spPr>
          <a:xfrm>
            <a:off x="1812322" y="3682558"/>
            <a:ext cx="5572151" cy="4355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Completely re-developed website coming soon!</a:t>
            </a:r>
            <a:endParaRPr/>
          </a:p>
        </p:txBody>
      </p:sp>
      <p:sp>
        <p:nvSpPr>
          <p:cNvPr id="532" name="Google Shape;532;p57"/>
          <p:cNvSpPr txBox="1"/>
          <p:nvPr/>
        </p:nvSpPr>
        <p:spPr>
          <a:xfrm>
            <a:off x="1812322" y="4266824"/>
            <a:ext cx="5572151" cy="4355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texasuka.org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8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8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58"/>
          <p:cNvSpPr txBox="1"/>
          <p:nvPr>
            <p:ph type="title"/>
          </p:nvPr>
        </p:nvSpPr>
        <p:spPr>
          <a:xfrm>
            <a:off x="636814" y="139361"/>
            <a:ext cx="1852559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/>
          </a:p>
        </p:txBody>
      </p:sp>
      <p:pic>
        <p:nvPicPr>
          <p:cNvPr id="540" name="Google Shape;54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367" y="1759117"/>
            <a:ext cx="1625266" cy="162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5163" y="1759116"/>
            <a:ext cx="1625266" cy="162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3571" y="1759115"/>
            <a:ext cx="1625266" cy="162526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8"/>
          <p:cNvSpPr txBox="1"/>
          <p:nvPr/>
        </p:nvSpPr>
        <p:spPr>
          <a:xfrm>
            <a:off x="997314" y="3532739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Instagram Update</a:t>
            </a:r>
            <a:endParaRPr sz="1100"/>
          </a:p>
        </p:txBody>
      </p:sp>
      <p:sp>
        <p:nvSpPr>
          <p:cNvPr id="544" name="Google Shape;544;p58"/>
          <p:cNvSpPr txBox="1"/>
          <p:nvPr/>
        </p:nvSpPr>
        <p:spPr>
          <a:xfrm>
            <a:off x="3597239" y="3532738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Calendar</a:t>
            </a:r>
            <a:endParaRPr sz="1100"/>
          </a:p>
        </p:txBody>
      </p:sp>
      <p:sp>
        <p:nvSpPr>
          <p:cNvPr id="545" name="Google Shape;545;p58"/>
          <p:cNvSpPr txBox="1"/>
          <p:nvPr/>
        </p:nvSpPr>
        <p:spPr>
          <a:xfrm>
            <a:off x="6151443" y="3532738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Social Media Plans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9"/>
          <p:cNvPicPr preferRelativeResize="0"/>
          <p:nvPr/>
        </p:nvPicPr>
        <p:blipFill rotWithShape="1">
          <a:blip r:embed="rId3">
            <a:alphaModFix/>
          </a:blip>
          <a:srcRect b="4194" l="-183" r="0" t="5008"/>
          <a:stretch/>
        </p:blipFill>
        <p:spPr>
          <a:xfrm>
            <a:off x="1169619" y="1056167"/>
            <a:ext cx="1881320" cy="369215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9"/>
          <p:cNvSpPr txBox="1"/>
          <p:nvPr>
            <p:ph idx="1" type="body"/>
          </p:nvPr>
        </p:nvSpPr>
        <p:spPr>
          <a:xfrm>
            <a:off x="3959530" y="3727315"/>
            <a:ext cx="3963008" cy="6609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We will be updating our Instagram </a:t>
            </a:r>
            <a:r>
              <a:rPr b="1" lang="en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more frequently</a:t>
            </a: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this semester!</a:t>
            </a:r>
            <a:endParaRPr/>
          </a:p>
        </p:txBody>
      </p:sp>
      <p:sp>
        <p:nvSpPr>
          <p:cNvPr id="552" name="Google Shape;552;p59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59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59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Instagram Update</a:t>
            </a:r>
            <a:endParaRPr/>
          </a:p>
        </p:txBody>
      </p:sp>
      <p:pic>
        <p:nvPicPr>
          <p:cNvPr id="555" name="Google Shape;55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8364" y="1443736"/>
            <a:ext cx="1925340" cy="192534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59"/>
          <p:cNvSpPr txBox="1"/>
          <p:nvPr/>
        </p:nvSpPr>
        <p:spPr>
          <a:xfrm rot="945601">
            <a:off x="1069436" y="903564"/>
            <a:ext cx="3963008" cy="6609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Please Follow!! 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0"/>
          <p:cNvSpPr txBox="1"/>
          <p:nvPr>
            <p:ph idx="1" type="body"/>
          </p:nvPr>
        </p:nvSpPr>
        <p:spPr>
          <a:xfrm>
            <a:off x="744316" y="2328426"/>
            <a:ext cx="4228935" cy="14752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Please check the </a:t>
            </a:r>
            <a:r>
              <a:rPr b="1" lang="en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Linktree website</a:t>
            </a: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in our bio for more information!</a:t>
            </a:r>
            <a:endParaRPr sz="1800">
              <a:solidFill>
                <a:srgbClr val="833C0B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(sign ups, GM links, etc.) </a:t>
            </a:r>
            <a:endParaRPr sz="1800">
              <a:solidFill>
                <a:srgbClr val="833C0B"/>
              </a:solidFill>
            </a:endParaRPr>
          </a:p>
        </p:txBody>
      </p:sp>
      <p:sp>
        <p:nvSpPr>
          <p:cNvPr id="562" name="Google Shape;562;p60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60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60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Instagram Update</a:t>
            </a:r>
            <a:endParaRPr/>
          </a:p>
        </p:txBody>
      </p:sp>
      <p:pic>
        <p:nvPicPr>
          <p:cNvPr descr="Graphical user interface&#10;&#10;Description automatically generated" id="565" name="Google Shape;56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2680" y="636815"/>
            <a:ext cx="2221970" cy="4122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1"/>
          <p:cNvSpPr txBox="1"/>
          <p:nvPr>
            <p:ph idx="1" type="body"/>
          </p:nvPr>
        </p:nvSpPr>
        <p:spPr>
          <a:xfrm>
            <a:off x="1662984" y="3882563"/>
            <a:ext cx="5818032" cy="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None/>
            </a:pP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UKA Calendar </a:t>
            </a:r>
            <a:r>
              <a:rPr lang="en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Card News </a:t>
            </a:r>
            <a:r>
              <a:rPr lang="en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are coming soon!</a:t>
            </a:r>
            <a:endParaRPr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1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61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61"/>
          <p:cNvSpPr txBox="1"/>
          <p:nvPr>
            <p:ph type="title"/>
          </p:nvPr>
        </p:nvSpPr>
        <p:spPr>
          <a:xfrm>
            <a:off x="636814" y="139361"/>
            <a:ext cx="3430077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UKA Calendar &amp; Card News</a:t>
            </a:r>
            <a:endParaRPr sz="21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Google Shape;57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4283" y="1456922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테이블이(가) 표시된 사진&#10;&#10;자동 생성된 설명" id="575" name="Google Shape;575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5199" y="1542647"/>
            <a:ext cx="1864519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2"/>
          <p:cNvSpPr txBox="1"/>
          <p:nvPr>
            <p:ph idx="1" type="body"/>
          </p:nvPr>
        </p:nvSpPr>
        <p:spPr>
          <a:xfrm>
            <a:off x="551037" y="1230857"/>
            <a:ext cx="3337382" cy="4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</a:pPr>
            <a:r>
              <a:rPr b="1"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Plan to create more content like:</a:t>
            </a:r>
            <a:endParaRPr/>
          </a:p>
        </p:txBody>
      </p:sp>
      <p:sp>
        <p:nvSpPr>
          <p:cNvPr id="581" name="Google Shape;581;p62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62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62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Social Media Plans</a:t>
            </a:r>
            <a:endParaRPr/>
          </a:p>
        </p:txBody>
      </p:sp>
      <p:pic>
        <p:nvPicPr>
          <p:cNvPr id="584" name="Google Shape;58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8639" y="2070716"/>
            <a:ext cx="1706723" cy="170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5445" y="2073257"/>
            <a:ext cx="3116690" cy="175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5976" y="2137299"/>
            <a:ext cx="1573557" cy="157355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2"/>
          <p:cNvSpPr txBox="1"/>
          <p:nvPr/>
        </p:nvSpPr>
        <p:spPr>
          <a:xfrm>
            <a:off x="1082319" y="4096682"/>
            <a:ext cx="15608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YouTube Shorts</a:t>
            </a:r>
            <a:endParaRPr sz="1100"/>
          </a:p>
        </p:txBody>
      </p:sp>
      <p:sp>
        <p:nvSpPr>
          <p:cNvPr id="588" name="Google Shape;588;p62"/>
          <p:cNvSpPr txBox="1"/>
          <p:nvPr/>
        </p:nvSpPr>
        <p:spPr>
          <a:xfrm>
            <a:off x="3791564" y="4093502"/>
            <a:ext cx="156087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Instagram IGTV/Reels</a:t>
            </a:r>
            <a:endParaRPr sz="1100"/>
          </a:p>
        </p:txBody>
      </p:sp>
      <p:sp>
        <p:nvSpPr>
          <p:cNvPr id="589" name="Google Shape;589;p62"/>
          <p:cNvSpPr txBox="1"/>
          <p:nvPr/>
        </p:nvSpPr>
        <p:spPr>
          <a:xfrm>
            <a:off x="6523354" y="4096682"/>
            <a:ext cx="15608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TikToks</a:t>
            </a:r>
            <a:endParaRPr sz="14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3C0C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3"/>
          <p:cNvSpPr txBox="1"/>
          <p:nvPr>
            <p:ph type="title"/>
          </p:nvPr>
        </p:nvSpPr>
        <p:spPr>
          <a:xfrm>
            <a:off x="3461015" y="2323023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BAD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8CBAD"/>
                </a:solidFill>
                <a:latin typeface="Arial"/>
                <a:ea typeface="Arial"/>
                <a:cs typeface="Arial"/>
                <a:sym typeface="Arial"/>
              </a:rPr>
              <a:t>Quiz Time!!</a:t>
            </a:r>
            <a:endParaRPr/>
          </a:p>
        </p:txBody>
      </p:sp>
      <p:sp>
        <p:nvSpPr>
          <p:cNvPr id="595" name="Google Shape;595;p63"/>
          <p:cNvSpPr/>
          <p:nvPr/>
        </p:nvSpPr>
        <p:spPr>
          <a:xfrm rot="5400000">
            <a:off x="3461014" y="2253343"/>
            <a:ext cx="636815" cy="636814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63"/>
          <p:cNvSpPr/>
          <p:nvPr/>
        </p:nvSpPr>
        <p:spPr>
          <a:xfrm rot="-5400000">
            <a:off x="5046170" y="2253343"/>
            <a:ext cx="636815" cy="636815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h K-Dog - Home | Facebook" id="597" name="Google Shape;59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7509" y="4087262"/>
            <a:ext cx="1888980" cy="71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8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8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Updates</a:t>
            </a:r>
            <a:endParaRPr/>
          </a:p>
        </p:txBody>
      </p:sp>
      <p:pic>
        <p:nvPicPr>
          <p:cNvPr descr="농구 무료 아이콘 의 780 Free Vector Emoji" id="180" name="Google Shape;18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0087" y="1076059"/>
            <a:ext cx="903892" cy="90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선, 선, 텍스트, 영화 아이콘 png | PNGEgg" id="181" name="Google Shape;18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4213" y="5311154"/>
            <a:ext cx="1675574" cy="95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f Icon, Golf, sport, golfing, golf Clubs png | PNGWing" id="182" name="Google Shape;18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3979" y="5360477"/>
            <a:ext cx="1624180" cy="90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배구 컴퓨터 아이콘, 배구, 경기, 스포츠, 배구 png | PNGWing" id="183" name="Google Shape;18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57363" y="1141768"/>
            <a:ext cx="829273" cy="829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주식 - 무료 비즈니스 및 금융개 아이콘" id="184" name="Google Shape;18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86291" y="2470070"/>
            <a:ext cx="1189653" cy="1189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nnis - Free sports and competition icons" id="185" name="Google Shape;18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95392" y="2587293"/>
            <a:ext cx="953215" cy="95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컴퓨터 게임 - 무료 과학 기술개 아이콘" id="186" name="Google Shape;186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28397" y="2539740"/>
            <a:ext cx="1048321" cy="104832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1806277" y="2052799"/>
            <a:ext cx="9515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Basketball</a:t>
            </a:r>
            <a:endParaRPr sz="1100"/>
          </a:p>
        </p:txBody>
      </p:sp>
      <p:sp>
        <p:nvSpPr>
          <p:cNvPr id="188" name="Google Shape;188;p28"/>
          <p:cNvSpPr txBox="1"/>
          <p:nvPr/>
        </p:nvSpPr>
        <p:spPr>
          <a:xfrm>
            <a:off x="4274489" y="6318345"/>
            <a:ext cx="5950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Movie</a:t>
            </a:r>
            <a:endParaRPr sz="1100"/>
          </a:p>
        </p:txBody>
      </p:sp>
      <p:sp>
        <p:nvSpPr>
          <p:cNvPr id="189" name="Google Shape;189;p28"/>
          <p:cNvSpPr txBox="1"/>
          <p:nvPr/>
        </p:nvSpPr>
        <p:spPr>
          <a:xfrm>
            <a:off x="2044733" y="6305698"/>
            <a:ext cx="4426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Golf</a:t>
            </a:r>
            <a:endParaRPr sz="1100"/>
          </a:p>
        </p:txBody>
      </p:sp>
      <p:sp>
        <p:nvSpPr>
          <p:cNvPr id="190" name="Google Shape;190;p28"/>
          <p:cNvSpPr txBox="1"/>
          <p:nvPr/>
        </p:nvSpPr>
        <p:spPr>
          <a:xfrm>
            <a:off x="4142098" y="2048783"/>
            <a:ext cx="8598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Volleyball</a:t>
            </a:r>
            <a:endParaRPr sz="1100"/>
          </a:p>
        </p:txBody>
      </p:sp>
      <p:sp>
        <p:nvSpPr>
          <p:cNvPr id="191" name="Google Shape;191;p28"/>
          <p:cNvSpPr txBox="1"/>
          <p:nvPr/>
        </p:nvSpPr>
        <p:spPr>
          <a:xfrm>
            <a:off x="1580106" y="3641563"/>
            <a:ext cx="14374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Stock Discussion</a:t>
            </a:r>
            <a:endParaRPr sz="1100"/>
          </a:p>
        </p:txBody>
      </p:sp>
      <p:sp>
        <p:nvSpPr>
          <p:cNvPr id="192" name="Google Shape;192;p28"/>
          <p:cNvSpPr txBox="1"/>
          <p:nvPr/>
        </p:nvSpPr>
        <p:spPr>
          <a:xfrm>
            <a:off x="4260159" y="3641563"/>
            <a:ext cx="6236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Tennis</a:t>
            </a:r>
            <a:endParaRPr sz="1100"/>
          </a:p>
        </p:txBody>
      </p:sp>
      <p:sp>
        <p:nvSpPr>
          <p:cNvPr id="193" name="Google Shape;193;p28"/>
          <p:cNvSpPr txBox="1"/>
          <p:nvPr/>
        </p:nvSpPr>
        <p:spPr>
          <a:xfrm>
            <a:off x="6563775" y="3641563"/>
            <a:ext cx="7227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Gaming</a:t>
            </a:r>
            <a:endParaRPr sz="1100"/>
          </a:p>
        </p:txBody>
      </p:sp>
      <p:pic>
        <p:nvPicPr>
          <p:cNvPr descr="Karaoke free icon" id="194" name="Google Shape;194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67972" y="538049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6539489" y="6318345"/>
            <a:ext cx="7713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Karaoke</a:t>
            </a:r>
            <a:endParaRPr sz="1100"/>
          </a:p>
        </p:txBody>
      </p:sp>
      <p:pic>
        <p:nvPicPr>
          <p:cNvPr descr="Band free icon" id="196" name="Google Shape;196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83011" y="112070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6673191" y="2048783"/>
            <a:ext cx="5340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Band</a:t>
            </a:r>
            <a:endParaRPr sz="1100"/>
          </a:p>
        </p:txBody>
      </p:sp>
      <p:sp>
        <p:nvSpPr>
          <p:cNvPr id="198" name="Google Shape;198;p28"/>
          <p:cNvSpPr txBox="1"/>
          <p:nvPr/>
        </p:nvSpPr>
        <p:spPr>
          <a:xfrm>
            <a:off x="1672722" y="4164355"/>
            <a:ext cx="580399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Several Dongaries were abolished due to the difficulty of contents planning </a:t>
            </a:r>
            <a:endParaRPr sz="11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3C0C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4"/>
          <p:cNvSpPr txBox="1"/>
          <p:nvPr>
            <p:ph type="title"/>
          </p:nvPr>
        </p:nvSpPr>
        <p:spPr>
          <a:xfrm>
            <a:off x="1828800" y="2323023"/>
            <a:ext cx="548640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BAD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8CBAD"/>
                </a:solidFill>
                <a:latin typeface="Arial"/>
                <a:ea typeface="Arial"/>
                <a:cs typeface="Arial"/>
                <a:sym typeface="Arial"/>
              </a:rPr>
              <a:t>When do we hold Dongari Fair?</a:t>
            </a:r>
            <a:endParaRPr/>
          </a:p>
        </p:txBody>
      </p:sp>
      <p:sp>
        <p:nvSpPr>
          <p:cNvPr id="603" name="Google Shape;603;p64"/>
          <p:cNvSpPr/>
          <p:nvPr/>
        </p:nvSpPr>
        <p:spPr>
          <a:xfrm rot="5400000">
            <a:off x="2424793" y="2253343"/>
            <a:ext cx="636815" cy="636815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64"/>
          <p:cNvSpPr/>
          <p:nvPr/>
        </p:nvSpPr>
        <p:spPr>
          <a:xfrm rot="-5400000">
            <a:off x="6082394" y="2253343"/>
            <a:ext cx="636815" cy="636815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3C0C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5"/>
          <p:cNvSpPr txBox="1"/>
          <p:nvPr>
            <p:ph type="title"/>
          </p:nvPr>
        </p:nvSpPr>
        <p:spPr>
          <a:xfrm>
            <a:off x="2098964" y="2323023"/>
            <a:ext cx="4946073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BAD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8CBAD"/>
                </a:solidFill>
                <a:latin typeface="Arial"/>
                <a:ea typeface="Arial"/>
                <a:cs typeface="Arial"/>
                <a:sym typeface="Arial"/>
              </a:rPr>
              <a:t>How much is our UKA T-shirt?</a:t>
            </a:r>
            <a:endParaRPr/>
          </a:p>
        </p:txBody>
      </p:sp>
      <p:sp>
        <p:nvSpPr>
          <p:cNvPr id="610" name="Google Shape;610;p65"/>
          <p:cNvSpPr/>
          <p:nvPr/>
        </p:nvSpPr>
        <p:spPr>
          <a:xfrm rot="5400000">
            <a:off x="2341665" y="2253343"/>
            <a:ext cx="636815" cy="636815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65"/>
          <p:cNvSpPr/>
          <p:nvPr/>
        </p:nvSpPr>
        <p:spPr>
          <a:xfrm rot="-5400000">
            <a:off x="6165521" y="2253343"/>
            <a:ext cx="636815" cy="636815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3C0C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6"/>
          <p:cNvSpPr txBox="1"/>
          <p:nvPr>
            <p:ph type="title"/>
          </p:nvPr>
        </p:nvSpPr>
        <p:spPr>
          <a:xfrm>
            <a:off x="2098964" y="2323023"/>
            <a:ext cx="4946073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BAD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8CBAD"/>
                </a:solidFill>
                <a:latin typeface="Arial"/>
                <a:ea typeface="Arial"/>
                <a:cs typeface="Arial"/>
                <a:sym typeface="Arial"/>
              </a:rPr>
              <a:t>Name Three of our Sponsors</a:t>
            </a:r>
            <a:endParaRPr/>
          </a:p>
        </p:txBody>
      </p:sp>
      <p:sp>
        <p:nvSpPr>
          <p:cNvPr id="617" name="Google Shape;617;p66"/>
          <p:cNvSpPr/>
          <p:nvPr/>
        </p:nvSpPr>
        <p:spPr>
          <a:xfrm rot="5400000">
            <a:off x="2431720" y="2253343"/>
            <a:ext cx="636815" cy="636815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66"/>
          <p:cNvSpPr/>
          <p:nvPr/>
        </p:nvSpPr>
        <p:spPr>
          <a:xfrm rot="-5400000">
            <a:off x="6075467" y="2253343"/>
            <a:ext cx="636815" cy="636814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3C0C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7"/>
          <p:cNvSpPr txBox="1"/>
          <p:nvPr>
            <p:ph type="title"/>
          </p:nvPr>
        </p:nvSpPr>
        <p:spPr>
          <a:xfrm>
            <a:off x="2098964" y="2323023"/>
            <a:ext cx="4946073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BAD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8CBAD"/>
                </a:solidFill>
                <a:latin typeface="Arial"/>
                <a:ea typeface="Arial"/>
                <a:cs typeface="Arial"/>
                <a:sym typeface="Arial"/>
              </a:rPr>
              <a:t>Where do we go for the Field Trip?</a:t>
            </a:r>
            <a:endParaRPr/>
          </a:p>
        </p:txBody>
      </p:sp>
      <p:sp>
        <p:nvSpPr>
          <p:cNvPr id="624" name="Google Shape;624;p67"/>
          <p:cNvSpPr/>
          <p:nvPr/>
        </p:nvSpPr>
        <p:spPr>
          <a:xfrm rot="5400000">
            <a:off x="2189266" y="2253343"/>
            <a:ext cx="636815" cy="636815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67"/>
          <p:cNvSpPr/>
          <p:nvPr/>
        </p:nvSpPr>
        <p:spPr>
          <a:xfrm rot="-5400000">
            <a:off x="6317921" y="2253343"/>
            <a:ext cx="636815" cy="636815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3C0C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8"/>
          <p:cNvSpPr txBox="1"/>
          <p:nvPr>
            <p:ph type="title"/>
          </p:nvPr>
        </p:nvSpPr>
        <p:spPr>
          <a:xfrm>
            <a:off x="387765" y="2150918"/>
            <a:ext cx="8368470" cy="84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BAD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8CBAD"/>
                </a:solidFill>
                <a:latin typeface="Arial"/>
                <a:ea typeface="Arial"/>
                <a:cs typeface="Arial"/>
                <a:sym typeface="Arial"/>
              </a:rPr>
              <a:t>Where can you find our linktree page?</a:t>
            </a:r>
            <a:endParaRPr/>
          </a:p>
        </p:txBody>
      </p:sp>
      <p:sp>
        <p:nvSpPr>
          <p:cNvPr id="631" name="Google Shape;631;p68"/>
          <p:cNvSpPr/>
          <p:nvPr/>
        </p:nvSpPr>
        <p:spPr>
          <a:xfrm rot="5400000">
            <a:off x="2009155" y="2253343"/>
            <a:ext cx="636815" cy="636815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68"/>
          <p:cNvSpPr/>
          <p:nvPr/>
        </p:nvSpPr>
        <p:spPr>
          <a:xfrm rot="-5400000">
            <a:off x="6498031" y="2253343"/>
            <a:ext cx="636815" cy="636814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9"/>
          <p:cNvSpPr txBox="1"/>
          <p:nvPr>
            <p:ph type="title"/>
          </p:nvPr>
        </p:nvSpPr>
        <p:spPr>
          <a:xfrm>
            <a:off x="-207818" y="107992"/>
            <a:ext cx="4184235" cy="42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3C0C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43C0C"/>
                </a:solidFill>
                <a:latin typeface="Arial"/>
                <a:ea typeface="Arial"/>
                <a:cs typeface="Arial"/>
                <a:sym typeface="Arial"/>
              </a:rPr>
              <a:t>KESA Open Kakaotalk</a:t>
            </a:r>
            <a:endParaRPr sz="2100">
              <a:solidFill>
                <a:srgbClr val="843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9"/>
          <p:cNvSpPr/>
          <p:nvPr/>
        </p:nvSpPr>
        <p:spPr>
          <a:xfrm rot="5400000">
            <a:off x="0" y="1"/>
            <a:ext cx="636815" cy="636815"/>
          </a:xfrm>
          <a:prstGeom prst="rtTriangle">
            <a:avLst/>
          </a:prstGeom>
          <a:solidFill>
            <a:srgbClr val="843C0C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69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43C0C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550" y="1257300"/>
            <a:ext cx="26289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kao talk free icon" id="641" name="Google Shape;64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8877" y="3562688"/>
            <a:ext cx="1300163" cy="130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3C0C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0"/>
          <p:cNvSpPr txBox="1"/>
          <p:nvPr>
            <p:ph type="title"/>
          </p:nvPr>
        </p:nvSpPr>
        <p:spPr>
          <a:xfrm>
            <a:off x="2479882" y="2361334"/>
            <a:ext cx="4184235" cy="42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BAD"/>
              </a:buClr>
              <a:buSzPts val="3600"/>
              <a:buFont typeface="Arial"/>
              <a:buNone/>
            </a:pPr>
            <a:r>
              <a:rPr lang="en" sz="3600">
                <a:solidFill>
                  <a:srgbClr val="F8CBAD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/>
          </a:p>
        </p:txBody>
      </p:sp>
      <p:sp>
        <p:nvSpPr>
          <p:cNvPr id="647" name="Google Shape;647;p70"/>
          <p:cNvSpPr/>
          <p:nvPr/>
        </p:nvSpPr>
        <p:spPr>
          <a:xfrm rot="5400000">
            <a:off x="3490673" y="2253342"/>
            <a:ext cx="636815" cy="636815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70"/>
          <p:cNvSpPr/>
          <p:nvPr/>
        </p:nvSpPr>
        <p:spPr>
          <a:xfrm rot="-5400000">
            <a:off x="5016513" y="2253342"/>
            <a:ext cx="636815" cy="636814"/>
          </a:xfrm>
          <a:prstGeom prst="rtTriangle">
            <a:avLst/>
          </a:prstGeom>
          <a:solidFill>
            <a:srgbClr val="F8CBAD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70"/>
          <p:cNvSpPr txBox="1"/>
          <p:nvPr/>
        </p:nvSpPr>
        <p:spPr>
          <a:xfrm>
            <a:off x="2479882" y="3687436"/>
            <a:ext cx="4184235" cy="42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BAD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8CBAD"/>
                </a:solidFill>
                <a:latin typeface="Arial"/>
                <a:ea typeface="Arial"/>
                <a:cs typeface="Arial"/>
                <a:sym typeface="Arial"/>
              </a:rPr>
              <a:t>Slido code: #431792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9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9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Updates</a:t>
            </a:r>
            <a:endParaRPr/>
          </a:p>
        </p:txBody>
      </p:sp>
      <p:pic>
        <p:nvPicPr>
          <p:cNvPr descr="농구 무료 아이콘 의 780 Free Vector Emoji"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3373" y="1600292"/>
            <a:ext cx="903892" cy="90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선, 선, 텍스트, 영화 아이콘 png | PNGEgg" id="207" name="Google Shape;20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4213" y="5311154"/>
            <a:ext cx="1675574" cy="95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f Icon, Golf, sport, golfing, golf Clubs png | PNGWing" id="208" name="Google Shape;20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3979" y="5360477"/>
            <a:ext cx="1624180" cy="90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배구 컴퓨터 아이콘, 배구, 경기, 스포츠, 배구 png | PNGWing" id="209" name="Google Shape;20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38584" y="1778394"/>
            <a:ext cx="829273" cy="829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주식 - 무료 비즈니스 및 금융개 아이콘" id="210" name="Google Shape;210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02417" y="2209427"/>
            <a:ext cx="1189653" cy="1189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nnis - Free sports and competition icons" id="211" name="Google Shape;211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51704" y="2253890"/>
            <a:ext cx="953215" cy="953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컴퓨터 게임 - 무료 과학 기술개 아이콘" id="212" name="Google Shape;212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46875" y="2123374"/>
            <a:ext cx="1048322" cy="104832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4274489" y="6318345"/>
            <a:ext cx="5950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Movie</a:t>
            </a:r>
            <a:endParaRPr sz="1100"/>
          </a:p>
        </p:txBody>
      </p:sp>
      <p:sp>
        <p:nvSpPr>
          <p:cNvPr id="214" name="Google Shape;214;p29"/>
          <p:cNvSpPr txBox="1"/>
          <p:nvPr/>
        </p:nvSpPr>
        <p:spPr>
          <a:xfrm>
            <a:off x="2044733" y="6305698"/>
            <a:ext cx="4426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Golf</a:t>
            </a:r>
            <a:endParaRPr sz="1100"/>
          </a:p>
        </p:txBody>
      </p:sp>
      <p:pic>
        <p:nvPicPr>
          <p:cNvPr descr="Karaoke free icon" id="215" name="Google Shape;215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67972" y="538049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/>
        </p:nvSpPr>
        <p:spPr>
          <a:xfrm>
            <a:off x="6539489" y="6318345"/>
            <a:ext cx="7713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Karaoke</a:t>
            </a:r>
            <a:endParaRPr sz="1100"/>
          </a:p>
        </p:txBody>
      </p:sp>
      <p:pic>
        <p:nvPicPr>
          <p:cNvPr descr="Band free icon" id="217" name="Google Shape;217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09705" y="149368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/>
          <p:nvPr/>
        </p:nvSpPr>
        <p:spPr>
          <a:xfrm>
            <a:off x="2454168" y="3547816"/>
            <a:ext cx="4235661" cy="6368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Don’t Worry! You always have a chance to create a NEW Dongari!</a:t>
            </a:r>
            <a:endParaRPr sz="1100"/>
          </a:p>
        </p:txBody>
      </p:sp>
      <p:pic>
        <p:nvPicPr>
          <p:cNvPr descr="Don&amp;#39;t Worry GIFs | Tenor" id="219" name="Google Shape;219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18204" y="1635481"/>
            <a:ext cx="15716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0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0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Updates</a:t>
            </a:r>
            <a:endParaRPr/>
          </a:p>
        </p:txBody>
      </p:sp>
      <p:pic>
        <p:nvPicPr>
          <p:cNvPr descr="선, 선, 텍스트, 영화 아이콘 png | PNGEgg" id="227" name="Google Shape;2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4213" y="5311154"/>
            <a:ext cx="1675574" cy="95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f Icon, Golf, sport, golfing, golf Clubs png | PNGWing" id="228" name="Google Shape;22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3979" y="5360477"/>
            <a:ext cx="1624180" cy="90389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/>
        </p:nvSpPr>
        <p:spPr>
          <a:xfrm>
            <a:off x="4274489" y="6318345"/>
            <a:ext cx="5950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Movie</a:t>
            </a:r>
            <a:endParaRPr sz="1100"/>
          </a:p>
        </p:txBody>
      </p:sp>
      <p:sp>
        <p:nvSpPr>
          <p:cNvPr id="230" name="Google Shape;230;p30"/>
          <p:cNvSpPr txBox="1"/>
          <p:nvPr/>
        </p:nvSpPr>
        <p:spPr>
          <a:xfrm>
            <a:off x="2044733" y="6305698"/>
            <a:ext cx="4426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Golf</a:t>
            </a:r>
            <a:endParaRPr sz="1100"/>
          </a:p>
        </p:txBody>
      </p:sp>
      <p:pic>
        <p:nvPicPr>
          <p:cNvPr descr="Karaoke free icon" id="231" name="Google Shape;23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7972" y="538049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6539489" y="6318345"/>
            <a:ext cx="7713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Karaoke</a:t>
            </a:r>
            <a:endParaRPr sz="1100"/>
          </a:p>
        </p:txBody>
      </p:sp>
      <p:sp>
        <p:nvSpPr>
          <p:cNvPr id="233" name="Google Shape;233;p30"/>
          <p:cNvSpPr txBox="1"/>
          <p:nvPr/>
        </p:nvSpPr>
        <p:spPr>
          <a:xfrm>
            <a:off x="2454168" y="844626"/>
            <a:ext cx="423566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&lt;How to Join Dongaries?&gt;</a:t>
            </a:r>
            <a:endParaRPr sz="1100"/>
          </a:p>
        </p:txBody>
      </p:sp>
      <p:sp>
        <p:nvSpPr>
          <p:cNvPr id="234" name="Google Shape;234;p30"/>
          <p:cNvSpPr/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235" name="Google Shape;23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47799" y="1547460"/>
            <a:ext cx="1678262" cy="327763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3791366" y="2874652"/>
            <a:ext cx="48688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Go to our </a:t>
            </a:r>
            <a:r>
              <a:rPr lang="en" sz="1800">
                <a:solidFill>
                  <a:srgbClr val="9F5467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(@texasuka) and find the linktree link!</a:t>
            </a:r>
            <a:endParaRPr sz="1100"/>
          </a:p>
        </p:txBody>
      </p:sp>
      <p:pic>
        <p:nvPicPr>
          <p:cNvPr descr="Instagram free icon" id="237" name="Google Shape;237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64560" y="2459564"/>
            <a:ext cx="452972" cy="45297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0"/>
          <p:cNvSpPr/>
          <p:nvPr/>
        </p:nvSpPr>
        <p:spPr>
          <a:xfrm>
            <a:off x="930689" y="2478115"/>
            <a:ext cx="740532" cy="2850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43C0C"/>
          </a:solidFill>
          <a:ln cap="flat" cmpd="sng" w="12700">
            <a:solidFill>
              <a:srgbClr val="843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1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1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Updates</a:t>
            </a:r>
            <a:endParaRPr/>
          </a:p>
        </p:txBody>
      </p:sp>
      <p:sp>
        <p:nvSpPr>
          <p:cNvPr id="246" name="Google Shape;246;p31"/>
          <p:cNvSpPr txBox="1"/>
          <p:nvPr/>
        </p:nvSpPr>
        <p:spPr>
          <a:xfrm>
            <a:off x="2454168" y="844626"/>
            <a:ext cx="423566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&lt;How to Join Dongaries?&gt;</a:t>
            </a:r>
            <a:endParaRPr sz="1100"/>
          </a:p>
        </p:txBody>
      </p:sp>
      <p:sp>
        <p:nvSpPr>
          <p:cNvPr id="247" name="Google Shape;247;p31"/>
          <p:cNvSpPr/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&#10;&#10;Description automatically generated" id="248" name="Google Shape;2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7799" y="1547460"/>
            <a:ext cx="1678262" cy="311410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/>
          <p:nvPr/>
        </p:nvSpPr>
        <p:spPr>
          <a:xfrm>
            <a:off x="930689" y="2961984"/>
            <a:ext cx="740532" cy="2850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43C0C"/>
          </a:solidFill>
          <a:ln cap="flat" cmpd="sng" w="12700">
            <a:solidFill>
              <a:srgbClr val="843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3791366" y="2874652"/>
            <a:ext cx="48688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Find “Dongari Sign Up”, and it will direct you to Google form page.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2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2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Dongari Fair</a:t>
            </a:r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3734212" y="1608269"/>
            <a:ext cx="486880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We are going to hold Dongari Fair in GM2!</a:t>
            </a:r>
            <a:endParaRPr sz="1100"/>
          </a:p>
        </p:txBody>
      </p:sp>
      <p:pic>
        <p:nvPicPr>
          <p:cNvPr descr="Dinning table free icon" id="260" name="Google Shape;2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023" y="2639378"/>
            <a:ext cx="1960699" cy="196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농구 무료 아이콘 의 780 Free Vector Emoji" id="261" name="Google Shape;26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480" y="1502572"/>
            <a:ext cx="903892" cy="90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배구 컴퓨터 아이콘, 배구, 경기, 스포츠, 배구 png | PNGWing" id="262" name="Google Shape;26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731" y="1610030"/>
            <a:ext cx="829273" cy="829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주식 - 무료 비즈니스 및 금융개 아이콘" id="263" name="Google Shape;26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814" y="2044551"/>
            <a:ext cx="1189653" cy="1189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nnis - Free sports and competition icons" id="264" name="Google Shape;26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6462" y="2085035"/>
            <a:ext cx="953215" cy="95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컴퓨터 게임 - 무료 과학 기술개 아이콘" id="265" name="Google Shape;265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03986" y="1998761"/>
            <a:ext cx="1048322" cy="1048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d free icon" id="266" name="Google Shape;266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75415" y="13250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/>
          <p:nvPr/>
        </p:nvSpPr>
        <p:spPr>
          <a:xfrm>
            <a:off x="3734213" y="2368582"/>
            <a:ext cx="4868800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Current Dongari Leaders will present or table to discuss and PR their plan for this semester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Popular </a:t>
            </a:r>
            <a:r>
              <a:rPr lang="en" sz="18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Dongaries based on the Dongari Sign Up form will also have a table to discuss the plan and who’s going to be a leader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idx="1" type="body"/>
          </p:nvPr>
        </p:nvSpPr>
        <p:spPr>
          <a:xfrm>
            <a:off x="4027174" y="1742686"/>
            <a:ext cx="4610637" cy="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None/>
            </a:pPr>
            <a:r>
              <a:rPr lang="en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Our first </a:t>
            </a:r>
            <a:r>
              <a:rPr lang="en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Workshop</a:t>
            </a:r>
            <a:r>
              <a:rPr lang="en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is coming soon!</a:t>
            </a:r>
            <a:endParaRPr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3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3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833C0B"/>
          </a:solidFill>
          <a:ln cap="flat" cmpd="sng" w="127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3"/>
          <p:cNvSpPr txBox="1"/>
          <p:nvPr>
            <p:ph type="title"/>
          </p:nvPr>
        </p:nvSpPr>
        <p:spPr>
          <a:xfrm>
            <a:off x="636814" y="139361"/>
            <a:ext cx="2221970" cy="4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Workshop Plans</a:t>
            </a:r>
            <a:endParaRPr/>
          </a:p>
        </p:txBody>
      </p:sp>
      <p:pic>
        <p:nvPicPr>
          <p:cNvPr id="276" name="Google Shape;27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960" y="1558021"/>
            <a:ext cx="1566393" cy="156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4823" y="1969837"/>
            <a:ext cx="1566393" cy="156639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3"/>
          <p:cNvSpPr txBox="1"/>
          <p:nvPr/>
        </p:nvSpPr>
        <p:spPr>
          <a:xfrm>
            <a:off x="3896549" y="2478234"/>
            <a:ext cx="4610637" cy="10579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Workshop</a:t>
            </a:r>
            <a:r>
              <a:rPr lang="en" sz="21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#1: Resume / Career fair</a:t>
            </a:r>
            <a:endParaRPr sz="11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33C0B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1/27 (Next week!)</a:t>
            </a:r>
            <a:endParaRPr sz="11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33C0B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Guest speaker will be presenting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