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slide" Target="slides/slide73.xml"/><Relationship Id="rId34" Type="http://schemas.openxmlformats.org/officeDocument/2006/relationships/slide" Target="slides/slide28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f3d27eaf2_2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11f3d27eaf2_2_7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11f3d27eaf2_2_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f3d27eaf2_2_1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11f3d27eaf2_2_1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Sounds boring but it will definitely help you in professional way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예를 들어서</a:t>
            </a:r>
            <a:endParaRPr/>
          </a:p>
        </p:txBody>
      </p:sp>
      <p:sp>
        <p:nvSpPr>
          <p:cNvPr id="216" name="Google Shape;216;g11f3d27eaf2_2_1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f3d27eaf2_2_1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g11f3d27eaf2_2_1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Sounds boring but it will definitely help you in professional way </a:t>
            </a:r>
            <a:endParaRPr/>
          </a:p>
        </p:txBody>
      </p:sp>
      <p:sp>
        <p:nvSpPr>
          <p:cNvPr id="224" name="Google Shape;224;g11f3d27eaf2_2_16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1f3d27eaf2_2_1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11f3d27eaf2_2_1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Sounds boring but it will definitely help you in professional way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사진 바꾸고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인맥을 쌓을수 있음 benefit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말할때 서로 도우면서</a:t>
            </a:r>
            <a:endParaRPr/>
          </a:p>
        </p:txBody>
      </p:sp>
      <p:sp>
        <p:nvSpPr>
          <p:cNvPr id="232" name="Google Shape;232;g11f3d27eaf2_2_16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1f3d27eaf2_2_1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11f3d27eaf2_2_17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11f3d27eaf2_2_17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1f3d27eaf2_2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g11f3d27eaf2_2_1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동아리 리더 미팅 더 설명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11f3d27eaf2_2_18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1f3d27eaf2_2_19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11f3d27eaf2_2_1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1f3d27eaf2_2_1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11f3d27eaf2_2_1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1번째 스켈레톤 처럼 해달라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Finance 물음표</a:t>
            </a:r>
            <a:endParaRPr/>
          </a:p>
        </p:txBody>
      </p:sp>
      <p:sp>
        <p:nvSpPr>
          <p:cNvPr id="266" name="Google Shape;266;g11f3d27eaf2_2_19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1f3d27eaf2_2_2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11f3d27eaf2_2_2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f3d27eaf2_2_2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11f3d27eaf2_2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1f3d27eaf2_2_2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11f3d27eaf2_2_2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1f3d27eaf2_2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g11f3d27eaf2_2_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11f3d27eaf2_2_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1f3d27eaf2_2_2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11f3d27eaf2_2_2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11f3d27eaf2_2_24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1f3d27eaf2_2_2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11f3d27eaf2_2_2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f3d27eaf2_2_2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g11f3d27eaf2_2_2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이거 다 합쳐서 성순이 되는 조크 어떤가?</a:t>
            </a:r>
            <a:endParaRPr/>
          </a:p>
        </p:txBody>
      </p:sp>
      <p:sp>
        <p:nvSpPr>
          <p:cNvPr id="339" name="Google Shape;339;g11f3d27eaf2_2_26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1f3d27eaf2_2_27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11f3d27eaf2_2_2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f3d27eaf2_2_28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11f3d27eaf2_2_2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f3d27eaf2_2_29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11f3d27eaf2_2_2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1f3d27eaf2_2_3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11f3d27eaf2_2_3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1f3d27eaf2_2_3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11f3d27eaf2_2_3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1f3d27eaf2_2_3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11f3d27eaf2_2_3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그림 바꾸기</a:t>
            </a:r>
            <a:endParaRPr/>
          </a:p>
        </p:txBody>
      </p:sp>
      <p:sp>
        <p:nvSpPr>
          <p:cNvPr id="409" name="Google Shape;409;g11f3d27eaf2_2_3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1f3d27eaf2_2_3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11f3d27eaf2_2_3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2,3 바꾸기</a:t>
            </a:r>
            <a:endParaRPr/>
          </a:p>
        </p:txBody>
      </p:sp>
      <p:sp>
        <p:nvSpPr>
          <p:cNvPr id="419" name="Google Shape;419;g11f3d27eaf2_2_3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f3d27eaf2_2_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11f3d27eaf2_2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f3d27eaf2_2_3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11f3d27eaf2_2_3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1f3d27eaf2_2_3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g11f3d27eaf2_2_3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1f3d27eaf2_2_3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11f3d27eaf2_2_3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1f3d27eaf2_2_3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g11f3d27eaf2_2_3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11f3d27eaf2_2_37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1f3d27eaf2_2_38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11f3d27eaf2_2_3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1f3d27eaf2_2_4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6" name="Google Shape;486;g11f3d27eaf2_2_4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responsibility</a:t>
            </a:r>
            <a:endParaRPr/>
          </a:p>
        </p:txBody>
      </p:sp>
      <p:sp>
        <p:nvSpPr>
          <p:cNvPr id="487" name="Google Shape;487;g11f3d27eaf2_2_40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1f3d27eaf2_2_4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g11f3d27eaf2_2_4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</a:t>
            </a:r>
            <a:endParaRPr/>
          </a:p>
        </p:txBody>
      </p:sp>
      <p:sp>
        <p:nvSpPr>
          <p:cNvPr id="506" name="Google Shape;506;g11f3d27eaf2_2_4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1f3d27eaf2_2_4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g11f3d27eaf2_2_4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1f3d27eaf2_2_4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g11f3d27eaf2_2_4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1f3d27eaf2_2_4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g11f3d27eaf2_2_4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f3d27eaf2_2_9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11f3d27eaf2_2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1f3d27eaf2_2_46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11f3d27eaf2_2_4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1f3d27eaf2_2_4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g11f3d27eaf2_2_4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g11f3d27eaf2_2_46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1f3d27eaf2_2_48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11f3d27eaf2_2_4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1f3d27eaf2_2_4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11f3d27eaf2_2_49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g11f3d27eaf2_2_49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1f3d27eaf2_2_5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g11f3d27eaf2_2_50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리더랑 얘기한후에 제대로 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동아리 리더하에 </a:t>
            </a:r>
            <a:endParaRPr/>
          </a:p>
        </p:txBody>
      </p:sp>
      <p:sp>
        <p:nvSpPr>
          <p:cNvPr id="598" name="Google Shape;598;g11f3d27eaf2_2_50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1f3d27eaf2_2_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11f3d27eaf2_2_5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기존에 개설된 동아리들이 있기때문에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축구나 댄스는 따로 개설 ㄴ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소개 해드리겠습니다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을 적어서 정리해주고 몇주정도 걸리는지 말해주고</a:t>
            </a:r>
            <a:endParaRPr/>
          </a:p>
        </p:txBody>
      </p:sp>
      <p:sp>
        <p:nvSpPr>
          <p:cNvPr id="607" name="Google Shape;607;g11f3d27eaf2_2_5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1f3d27eaf2_2_5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6" name="Google Shape;616;g11f3d27eaf2_2_5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g11f3d27eaf2_2_5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1f3d27eaf2_2_5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g11f3d27eaf2_2_5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g11f3d27eaf2_2_5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1f3d27eaf2_2_5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8" name="Google Shape;638;g11f3d27eaf2_2_5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기존에 개설된 동아리들이 있기때문에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축구나 댄스는 따로 개설 ㄴ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소개 해드리겠습니다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을 적어서 정리해주고 몇주정도 걸리는지 말해주고</a:t>
            </a:r>
            <a:endParaRPr/>
          </a:p>
        </p:txBody>
      </p:sp>
      <p:sp>
        <p:nvSpPr>
          <p:cNvPr id="639" name="Google Shape;639;g11f3d27eaf2_2_5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1f3d27eaf2_2_5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11f3d27eaf2_2_5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기존에 개설된 동아리들이 있기때문에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축구나 댄스는 따로 개설 ㄴ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소개 해드리겠습니다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을 적어서 정리해주고 몇주정도 걸리는지 말해주고</a:t>
            </a:r>
            <a:endParaRPr/>
          </a:p>
        </p:txBody>
      </p:sp>
      <p:sp>
        <p:nvSpPr>
          <p:cNvPr id="654" name="Google Shape;654;g11f3d27eaf2_2_5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f3d27eaf2_2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11f3d27eaf2_2_10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11f3d27eaf2_2_10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1f3d27eaf2_2_5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g11f3d27eaf2_2_5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기존에 개설된 동아리들이 있기때문에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축구나 댄스는 따로 개설 ㄴ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소개 해드리겠습니다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을 적어서 정리해주고 몇주정도 걸리는지 말해주고</a:t>
            </a:r>
            <a:endParaRPr/>
          </a:p>
        </p:txBody>
      </p:sp>
      <p:sp>
        <p:nvSpPr>
          <p:cNvPr id="670" name="Google Shape;670;g11f3d27eaf2_2_56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1f3d27eaf2_2_5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6" name="Google Shape;686;g11f3d27eaf2_2_58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기존에 개설된 동아리들이 있기때문에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축구나 댄스는 따로 개설 ㄴ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소개 해드리겠습니다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을 적어서 정리해주고 몇주정도 걸리는지 말해주고</a:t>
            </a:r>
            <a:endParaRPr/>
          </a:p>
        </p:txBody>
      </p:sp>
      <p:sp>
        <p:nvSpPr>
          <p:cNvPr id="687" name="Google Shape;687;g11f3d27eaf2_2_58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1f3d27eaf2_2_6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4" name="Google Shape;704;g11f3d27eaf2_2_60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기존에 개설된 동아리들이 있기때문에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축구나 댄스는 따로 개설 ㄴ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소개 해드리겠습니다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을 적어서 정리해주고 몇주정도 걸리는지 말해주고</a:t>
            </a:r>
            <a:endParaRPr/>
          </a:p>
        </p:txBody>
      </p:sp>
      <p:sp>
        <p:nvSpPr>
          <p:cNvPr id="705" name="Google Shape;705;g11f3d27eaf2_2_60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1f3d27eaf2_2_6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3" name="Google Shape;723;g11f3d27eaf2_2_6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기존에 개설된 동아리들이 있기때문에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축구나 댄스는 따로 개설 ㄴ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소개 해드리겠습니다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을 적어서 정리해주고 몇주정도 걸리는지 말해주고</a:t>
            </a:r>
            <a:endParaRPr/>
          </a:p>
        </p:txBody>
      </p:sp>
      <p:sp>
        <p:nvSpPr>
          <p:cNvPr id="724" name="Google Shape;724;g11f3d27eaf2_2_6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1f3d27eaf2_2_6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g11f3d27eaf2_2_6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11f3d27eaf2_2_6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g11f3d27eaf2_2_6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1f3d27eaf2_2_6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g11f3d27eaf2_2_6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11f3d27eaf2_2_6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g11f3d27eaf2_2_6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1f3d27eaf2_2_68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g11f3d27eaf2_2_6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11f3d27eaf2_2_69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0" name="Google Shape;800;g11f3d27eaf2_2_6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1f3d27eaf2_2_1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11f3d27eaf2_2_1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11f3d27eaf2_2_7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g11f3d27eaf2_2_7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11f3d27eaf2_2_7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g11f3d27eaf2_2_7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11f3d27eaf2_2_7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g11f3d27eaf2_2_7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1f3d27eaf2_2_7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g11f3d27eaf2_2_7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11f3d27eaf2_2_7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8" name="Google Shape;848;g11f3d27eaf2_2_7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g11f3d27eaf2_2_7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11f3d27eaf2_2_7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g11f3d27eaf2_2_7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1f3d27eaf2_2_7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5" name="Google Shape;865;g11f3d27eaf2_2_7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11f3d27eaf2_2_7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2" name="Google Shape;872;g11f3d27eaf2_2_7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11f3d27eaf2_2_7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g11f3d27eaf2_2_7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1f3d27eaf2_2_7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g11f3d27eaf2_2_7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f3d27eaf2_2_1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11f3d27eaf2_2_1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11f3d27eaf2_2_1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1f3d27eaf2_2_7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3" name="Google Shape;893;g11f3d27eaf2_2_7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g11f3d27eaf2_2_77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1f3d27eaf2_2_78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g11f3d27eaf2_2_7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1f3d27eaf2_2_78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9" name="Google Shape;909;g11f3d27eaf2_2_7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11f3d27eaf2_2_79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g11f3d27eaf2_2_7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11f3d27eaf2_2_80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g11f3d27eaf2_2_8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1f3d27eaf2_2_80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g11f3d27eaf2_2_8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11f3d27eaf2_2_8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g11f3d27eaf2_2_8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f3d27eaf2_2_1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11f3d27eaf2_2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f3d27eaf2_2_1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11f3d27eaf2_2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74.png"/><Relationship Id="rId5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Relationship Id="rId6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22.png"/><Relationship Id="rId5" Type="http://schemas.openxmlformats.org/officeDocument/2006/relationships/image" Target="../media/image30.jpg"/><Relationship Id="rId6" Type="http://schemas.openxmlformats.org/officeDocument/2006/relationships/image" Target="../media/image28.png"/><Relationship Id="rId7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67.png"/><Relationship Id="rId5" Type="http://schemas.openxmlformats.org/officeDocument/2006/relationships/image" Target="../media/image6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33.jpg"/><Relationship Id="rId5" Type="http://schemas.openxmlformats.org/officeDocument/2006/relationships/image" Target="../media/image27.png"/><Relationship Id="rId6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32.jpg"/><Relationship Id="rId5" Type="http://schemas.openxmlformats.org/officeDocument/2006/relationships/image" Target="../media/image29.png"/><Relationship Id="rId6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Relationship Id="rId4" Type="http://schemas.openxmlformats.org/officeDocument/2006/relationships/image" Target="../media/image29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Relationship Id="rId4" Type="http://schemas.openxmlformats.org/officeDocument/2006/relationships/image" Target="../media/image4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jpg"/><Relationship Id="rId4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4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Relationship Id="rId4" Type="http://schemas.openxmlformats.org/officeDocument/2006/relationships/image" Target="../media/image53.jpg"/><Relationship Id="rId5" Type="http://schemas.openxmlformats.org/officeDocument/2006/relationships/image" Target="../media/image52.jpg"/><Relationship Id="rId6" Type="http://schemas.openxmlformats.org/officeDocument/2006/relationships/image" Target="../media/image5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png"/><Relationship Id="rId4" Type="http://schemas.openxmlformats.org/officeDocument/2006/relationships/image" Target="../media/image55.jpg"/><Relationship Id="rId5" Type="http://schemas.openxmlformats.org/officeDocument/2006/relationships/image" Target="../media/image58.jpg"/><Relationship Id="rId6" Type="http://schemas.openxmlformats.org/officeDocument/2006/relationships/image" Target="../media/image5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0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5.png"/><Relationship Id="rId4" Type="http://schemas.openxmlformats.org/officeDocument/2006/relationships/image" Target="../media/image7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7.png"/><Relationship Id="rId4" Type="http://schemas.openxmlformats.org/officeDocument/2006/relationships/image" Target="../media/image7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6.png"/><Relationship Id="rId4" Type="http://schemas.openxmlformats.org/officeDocument/2006/relationships/image" Target="../media/image72.png"/><Relationship Id="rId5" Type="http://schemas.openxmlformats.org/officeDocument/2006/relationships/image" Target="../media/image6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3.png"/><Relationship Id="rId4" Type="http://schemas.openxmlformats.org/officeDocument/2006/relationships/image" Target="../media/image79.png"/><Relationship Id="rId5" Type="http://schemas.openxmlformats.org/officeDocument/2006/relationships/image" Target="../media/image8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81.png"/><Relationship Id="rId4" Type="http://schemas.openxmlformats.org/officeDocument/2006/relationships/image" Target="../media/image8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3.png"/><Relationship Id="rId4" Type="http://schemas.openxmlformats.org/officeDocument/2006/relationships/image" Target="../media/image83.png"/><Relationship Id="rId5" Type="http://schemas.openxmlformats.org/officeDocument/2006/relationships/image" Target="../media/image8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4.png"/><Relationship Id="rId4" Type="http://schemas.openxmlformats.org/officeDocument/2006/relationships/image" Target="../media/image8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8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9.png"/><Relationship Id="rId4" Type="http://schemas.openxmlformats.org/officeDocument/2006/relationships/image" Target="../media/image9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5.xml"/><Relationship Id="rId3" Type="http://schemas.openxmlformats.org/officeDocument/2006/relationships/hyperlink" Target="mailto:fredjdh@gmail.com" TargetMode="External"/><Relationship Id="rId4" Type="http://schemas.openxmlformats.org/officeDocument/2006/relationships/hyperlink" Target="mailto:jeongminpark@utexas.edu" TargetMode="External"/><Relationship Id="rId5" Type="http://schemas.openxmlformats.org/officeDocument/2006/relationships/hyperlink" Target="mailto:jhan0406@utexas.edu" TargetMode="External"/><Relationship Id="rId6" Type="http://schemas.openxmlformats.org/officeDocument/2006/relationships/hyperlink" Target="mailto:sungsoon.philip_kim@utexas.edu" TargetMode="External"/><Relationship Id="rId7" Type="http://schemas.openxmlformats.org/officeDocument/2006/relationships/hyperlink" Target="mailto:christopheryeom@gmail.com" TargetMode="External"/><Relationship Id="rId8" Type="http://schemas.openxmlformats.org/officeDocument/2006/relationships/hyperlink" Target="mailto:elizabethyun@utexas.edu" TargetMode="Externa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2.png"/><Relationship Id="rId4" Type="http://schemas.openxmlformats.org/officeDocument/2006/relationships/image" Target="../media/image9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ite paper on brown surface" id="130" name="Google Shape;13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 with medium confidence" id="131" name="Google Shape;13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7888" y="3101667"/>
            <a:ext cx="437048" cy="5366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132" name="Google Shape;132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29341" y="1729091"/>
            <a:ext cx="1685318" cy="168531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/>
          <p:nvPr/>
        </p:nvSpPr>
        <p:spPr>
          <a:xfrm>
            <a:off x="3487166" y="0"/>
            <a:ext cx="2169668" cy="108064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2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i="0" lang="en" sz="4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Sign-In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/>
          <p:nvPr/>
        </p:nvSpPr>
        <p:spPr>
          <a:xfrm>
            <a:off x="331981" y="309127"/>
            <a:ext cx="3614115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Workshop Director</a:t>
            </a:r>
            <a:endParaRPr sz="1100"/>
          </a:p>
        </p:txBody>
      </p:sp>
      <p:pic>
        <p:nvPicPr>
          <p:cNvPr descr="Workshop Icons - Download Free Vector Icons | Noun Project" id="219" name="Google Shape;21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913" y="1505204"/>
            <a:ext cx="2242002" cy="2242002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 txBox="1"/>
          <p:nvPr/>
        </p:nvSpPr>
        <p:spPr>
          <a:xfrm>
            <a:off x="4257528" y="1729211"/>
            <a:ext cx="370240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Plan for Workshop Contents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Invite Workshop Hosts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Create Workshop Slide deck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/>
          <p:nvPr/>
        </p:nvSpPr>
        <p:spPr>
          <a:xfrm>
            <a:off x="331981" y="309127"/>
            <a:ext cx="3614115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Workshop Director</a:t>
            </a:r>
            <a:endParaRPr sz="1100"/>
          </a:p>
        </p:txBody>
      </p:sp>
      <p:pic>
        <p:nvPicPr>
          <p:cNvPr descr="Bored GIFs | Tenor" id="227" name="Google Shape;227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2672" y="1582068"/>
            <a:ext cx="1952733" cy="197936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5"/>
          <p:cNvSpPr txBox="1"/>
          <p:nvPr/>
        </p:nvSpPr>
        <p:spPr>
          <a:xfrm>
            <a:off x="4257528" y="1729211"/>
            <a:ext cx="370240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Plan for Workshop Contents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Invite Workshop Hosts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Create Workshop Slide deck</a:t>
            </a:r>
            <a:endParaRPr sz="1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 txBox="1"/>
          <p:nvPr/>
        </p:nvSpPr>
        <p:spPr>
          <a:xfrm>
            <a:off x="331981" y="309127"/>
            <a:ext cx="3614115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Workshop Director</a:t>
            </a:r>
            <a:endParaRPr sz="1100"/>
          </a:p>
        </p:txBody>
      </p:sp>
      <p:sp>
        <p:nvSpPr>
          <p:cNvPr id="235" name="Google Shape;235;p36"/>
          <p:cNvSpPr txBox="1"/>
          <p:nvPr/>
        </p:nvSpPr>
        <p:spPr>
          <a:xfrm>
            <a:off x="4257528" y="1729211"/>
            <a:ext cx="370240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Plan for Workshop Contents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Invite Workshop Hosts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Create Workshop Slide deck</a:t>
            </a:r>
            <a:endParaRPr sz="1100"/>
          </a:p>
        </p:txBody>
      </p:sp>
      <p:pic>
        <p:nvPicPr>
          <p:cNvPr descr="Icon&#10;&#10;Description automatically generated" id="236" name="Google Shape;23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451" y="1562901"/>
            <a:ext cx="2017697" cy="2017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7"/>
          <p:cNvSpPr txBox="1"/>
          <p:nvPr/>
        </p:nvSpPr>
        <p:spPr>
          <a:xfrm>
            <a:off x="331982" y="309127"/>
            <a:ext cx="2275719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GM Director</a:t>
            </a:r>
            <a:endParaRPr sz="1100"/>
          </a:p>
        </p:txBody>
      </p:sp>
      <p:sp>
        <p:nvSpPr>
          <p:cNvPr id="243" name="Google Shape;243;p37"/>
          <p:cNvSpPr txBox="1"/>
          <p:nvPr/>
        </p:nvSpPr>
        <p:spPr>
          <a:xfrm>
            <a:off x="3742570" y="1406045"/>
            <a:ext cx="3788585" cy="233140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Design GM slide deck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Reach-out for Guest Speakers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Plan for GM contents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Facilitate Members’ Sign-in</a:t>
            </a:r>
            <a:endParaRPr sz="1100"/>
          </a:p>
        </p:txBody>
      </p:sp>
      <p:pic>
        <p:nvPicPr>
          <p:cNvPr descr="https://lh4.googleusercontent.com/ZqU6maOLRvZCNmHwggW9MuOGE7dL1BWgWOIDnKG8-FHWFU27xTxRMGwbCgTIZqN66mtaKi87GP06XSi257s2QRF_jMjV1PU-fkjbHyXXJWFAuQsjGcBnG3cmLE86GakJ1bKkvkiVyzM=s0" id="244" name="Google Shape;24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6374" y="1388014"/>
            <a:ext cx="2367470" cy="2367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/>
        </p:nvSpPr>
        <p:spPr>
          <a:xfrm>
            <a:off x="331981" y="309127"/>
            <a:ext cx="3140139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Dongari Director</a:t>
            </a:r>
            <a:endParaRPr sz="1100"/>
          </a:p>
        </p:txBody>
      </p:sp>
      <p:sp>
        <p:nvSpPr>
          <p:cNvPr id="251" name="Google Shape;251;p38"/>
          <p:cNvSpPr txBox="1"/>
          <p:nvPr/>
        </p:nvSpPr>
        <p:spPr>
          <a:xfrm>
            <a:off x="3764153" y="1668251"/>
            <a:ext cx="4359174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Conduct Dongari leaders’ meeting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Manage financial support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Examine Group Activities</a:t>
            </a:r>
            <a:endParaRPr sz="1100"/>
          </a:p>
        </p:txBody>
      </p:sp>
      <p:pic>
        <p:nvPicPr>
          <p:cNvPr descr="Free Hobbies Glyph Icon - Available in SVG, PNG, EPS, AI &amp;amp; Icon fonts" id="252" name="Google Shape;25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671" y="1504382"/>
            <a:ext cx="2134736" cy="2134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9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Finance</a:t>
            </a:r>
            <a:endParaRPr/>
          </a:p>
        </p:txBody>
      </p:sp>
      <p:sp>
        <p:nvSpPr>
          <p:cNvPr id="258" name="Google Shape;258;p39"/>
          <p:cNvSpPr txBox="1"/>
          <p:nvPr>
            <p:ph idx="1" type="body"/>
          </p:nvPr>
        </p:nvSpPr>
        <p:spPr>
          <a:xfrm>
            <a:off x="3814763" y="1497806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Name: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Philip Kim (김성순)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Grade: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Junior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Major: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Finance / Math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Fun Fact: 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울 아빠 대머리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9"/>
          <p:cNvSpPr/>
          <p:nvPr/>
        </p:nvSpPr>
        <p:spPr>
          <a:xfrm>
            <a:off x="200026" y="671513"/>
            <a:ext cx="1800225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39"/>
          <p:cNvPicPr preferRelativeResize="0"/>
          <p:nvPr/>
        </p:nvPicPr>
        <p:blipFill rotWithShape="1">
          <a:blip r:embed="rId3">
            <a:alphaModFix/>
          </a:blip>
          <a:srcRect b="32181" l="22422" r="22168" t="13121"/>
          <a:stretch/>
        </p:blipFill>
        <p:spPr>
          <a:xfrm>
            <a:off x="867382" y="1182597"/>
            <a:ext cx="2265737" cy="3361007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61" name="Google Shape;261;p39"/>
          <p:cNvSpPr/>
          <p:nvPr/>
        </p:nvSpPr>
        <p:spPr>
          <a:xfrm>
            <a:off x="9279731" y="1566386"/>
            <a:ext cx="371857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9"/>
          <p:cNvSpPr/>
          <p:nvPr/>
        </p:nvSpPr>
        <p:spPr>
          <a:xfrm>
            <a:off x="-378619" y="1991628"/>
            <a:ext cx="292894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Finance Director</a:t>
            </a:r>
            <a:endParaRPr/>
          </a:p>
        </p:txBody>
      </p:sp>
      <p:sp>
        <p:nvSpPr>
          <p:cNvPr id="269" name="Google Shape;269;p40"/>
          <p:cNvSpPr/>
          <p:nvPr/>
        </p:nvSpPr>
        <p:spPr>
          <a:xfrm>
            <a:off x="200025" y="671513"/>
            <a:ext cx="3521869" cy="3571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40"/>
          <p:cNvSpPr txBox="1"/>
          <p:nvPr/>
        </p:nvSpPr>
        <p:spPr>
          <a:xfrm>
            <a:off x="3451689" y="1114806"/>
            <a:ext cx="1901001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Functions</a:t>
            </a:r>
            <a:endParaRPr sz="1100"/>
          </a:p>
        </p:txBody>
      </p:sp>
      <p:sp>
        <p:nvSpPr>
          <p:cNvPr id="271" name="Google Shape;271;p40"/>
          <p:cNvSpPr/>
          <p:nvPr/>
        </p:nvSpPr>
        <p:spPr>
          <a:xfrm>
            <a:off x="3451689" y="1171718"/>
            <a:ext cx="1901001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40"/>
          <p:cNvSpPr/>
          <p:nvPr/>
        </p:nvSpPr>
        <p:spPr>
          <a:xfrm>
            <a:off x="3451689" y="1597912"/>
            <a:ext cx="1901001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 Yellow Circle Icon, Coin, trademark, number, code png | PNGWing" id="273" name="Google Shape;273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1994" y="1308262"/>
            <a:ext cx="457199" cy="24251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0"/>
          <p:cNvSpPr txBox="1"/>
          <p:nvPr/>
        </p:nvSpPr>
        <p:spPr>
          <a:xfrm>
            <a:off x="878681" y="4080449"/>
            <a:ext cx="1393031" cy="49152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Budgeting</a:t>
            </a:r>
            <a:endParaRPr sz="1100"/>
          </a:p>
        </p:txBody>
      </p:sp>
      <p:sp>
        <p:nvSpPr>
          <p:cNvPr id="275" name="Google Shape;275;p40"/>
          <p:cNvSpPr txBox="1"/>
          <p:nvPr/>
        </p:nvSpPr>
        <p:spPr>
          <a:xfrm>
            <a:off x="3451689" y="4080449"/>
            <a:ext cx="1901001" cy="49152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Accounting</a:t>
            </a:r>
            <a:endParaRPr sz="1100"/>
          </a:p>
        </p:txBody>
      </p:sp>
      <p:sp>
        <p:nvSpPr>
          <p:cNvPr id="276" name="Google Shape;276;p40"/>
          <p:cNvSpPr txBox="1"/>
          <p:nvPr/>
        </p:nvSpPr>
        <p:spPr>
          <a:xfrm>
            <a:off x="6336508" y="4080449"/>
            <a:ext cx="2035969" cy="49152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Financing</a:t>
            </a:r>
            <a:endParaRPr sz="1100"/>
          </a:p>
        </p:txBody>
      </p:sp>
      <p:pic>
        <p:nvPicPr>
          <p:cNvPr id="277" name="Google Shape;277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8682" y="1851175"/>
            <a:ext cx="1393031" cy="215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2871" y="2047624"/>
            <a:ext cx="1798636" cy="17606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279" name="Google Shape;279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75755" y="2047625"/>
            <a:ext cx="1760672" cy="1760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1"/>
          <p:cNvSpPr/>
          <p:nvPr/>
        </p:nvSpPr>
        <p:spPr>
          <a:xfrm>
            <a:off x="4316083" y="2001662"/>
            <a:ext cx="2149011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41"/>
          <p:cNvSpPr txBox="1"/>
          <p:nvPr/>
        </p:nvSpPr>
        <p:spPr>
          <a:xfrm>
            <a:off x="4266077" y="1518556"/>
            <a:ext cx="2274902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Fundraising</a:t>
            </a:r>
            <a:endParaRPr sz="1100"/>
          </a:p>
        </p:txBody>
      </p:sp>
      <p:sp>
        <p:nvSpPr>
          <p:cNvPr id="286" name="Google Shape;286;p41"/>
          <p:cNvSpPr txBox="1"/>
          <p:nvPr/>
        </p:nvSpPr>
        <p:spPr>
          <a:xfrm>
            <a:off x="3773158" y="2235314"/>
            <a:ext cx="3613480" cy="14610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Fundraising such as tabling fundraiser, merchandise, and profit-share, etc.</a:t>
            </a:r>
            <a:endParaRPr sz="1100"/>
          </a:p>
        </p:txBody>
      </p:sp>
      <p:sp>
        <p:nvSpPr>
          <p:cNvPr id="287" name="Google Shape;287;p41"/>
          <p:cNvSpPr/>
          <p:nvPr/>
        </p:nvSpPr>
        <p:spPr>
          <a:xfrm>
            <a:off x="4316083" y="1575467"/>
            <a:ext cx="2149011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 with low confidence" id="288" name="Google Shape;288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1496" y="1556810"/>
            <a:ext cx="1604647" cy="21395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 Yellow Circle Icon, Coin, trademark, number, code png | PNGWing" id="289" name="Google Shape;28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2355" y="1698423"/>
            <a:ext cx="428624" cy="238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/>
          <p:nvPr/>
        </p:nvSpPr>
        <p:spPr>
          <a:xfrm>
            <a:off x="2240824" y="2030237"/>
            <a:ext cx="2131151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42"/>
          <p:cNvSpPr txBox="1"/>
          <p:nvPr/>
        </p:nvSpPr>
        <p:spPr>
          <a:xfrm>
            <a:off x="2169386" y="1547131"/>
            <a:ext cx="2291734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On-Campus</a:t>
            </a:r>
            <a:endParaRPr sz="1100"/>
          </a:p>
        </p:txBody>
      </p:sp>
      <p:sp>
        <p:nvSpPr>
          <p:cNvPr id="296" name="Google Shape;296;p42"/>
          <p:cNvSpPr txBox="1"/>
          <p:nvPr/>
        </p:nvSpPr>
        <p:spPr>
          <a:xfrm>
            <a:off x="1397861" y="2349614"/>
            <a:ext cx="3856367" cy="9762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Pitching/giving a presentation for on-campus sponsorships</a:t>
            </a:r>
            <a:endParaRPr sz="1100"/>
          </a:p>
        </p:txBody>
      </p:sp>
      <p:sp>
        <p:nvSpPr>
          <p:cNvPr id="297" name="Google Shape;297;p42"/>
          <p:cNvSpPr/>
          <p:nvPr/>
        </p:nvSpPr>
        <p:spPr>
          <a:xfrm>
            <a:off x="2240824" y="1604042"/>
            <a:ext cx="2131152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Moody College... - Moody College of Communication - UT Austin" id="298" name="Google Shape;29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5665" y="1518556"/>
            <a:ext cx="1807336" cy="180733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/>
          <p:nvPr/>
        </p:nvSpPr>
        <p:spPr>
          <a:xfrm>
            <a:off x="110802" y="146956"/>
            <a:ext cx="2574119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Sponsorships</a:t>
            </a:r>
            <a:endParaRPr sz="1100"/>
          </a:p>
        </p:txBody>
      </p:sp>
      <p:pic>
        <p:nvPicPr>
          <p:cNvPr descr="Text Yellow Circle Icon, Coin, trademark, number, code png | PNGWing" id="300" name="Google Shape;30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9386" y="1698423"/>
            <a:ext cx="428624" cy="238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3"/>
          <p:cNvSpPr/>
          <p:nvPr/>
        </p:nvSpPr>
        <p:spPr>
          <a:xfrm>
            <a:off x="4929188" y="2030237"/>
            <a:ext cx="2264568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3"/>
          <p:cNvSpPr txBox="1"/>
          <p:nvPr/>
        </p:nvSpPr>
        <p:spPr>
          <a:xfrm>
            <a:off x="4929188" y="1547131"/>
            <a:ext cx="2326358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Off-Campus</a:t>
            </a:r>
            <a:endParaRPr sz="1100"/>
          </a:p>
        </p:txBody>
      </p:sp>
      <p:sp>
        <p:nvSpPr>
          <p:cNvPr id="307" name="Google Shape;307;p43"/>
          <p:cNvSpPr txBox="1"/>
          <p:nvPr/>
        </p:nvSpPr>
        <p:spPr>
          <a:xfrm>
            <a:off x="4072786" y="2213883"/>
            <a:ext cx="4596374" cy="14610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Research and analysis for potential business partnership/off-campus sponsorship opportunities</a:t>
            </a:r>
            <a:endParaRPr sz="1100"/>
          </a:p>
        </p:txBody>
      </p:sp>
      <p:sp>
        <p:nvSpPr>
          <p:cNvPr id="308" name="Google Shape;308;p43"/>
          <p:cNvSpPr/>
          <p:nvPr/>
        </p:nvSpPr>
        <p:spPr>
          <a:xfrm>
            <a:off x="4929188" y="1604042"/>
            <a:ext cx="2264568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3"/>
          <p:cNvSpPr txBox="1"/>
          <p:nvPr/>
        </p:nvSpPr>
        <p:spPr>
          <a:xfrm>
            <a:off x="110802" y="146956"/>
            <a:ext cx="2574119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Sponsorships</a:t>
            </a:r>
            <a:endParaRPr sz="1100"/>
          </a:p>
        </p:txBody>
      </p:sp>
      <p:pic>
        <p:nvPicPr>
          <p:cNvPr descr="https://scontent-dfw5-2.xx.fbcdn.net/v/t1.6435-9/130003222_104297081542360_1030770516946734343_n.jpg?_nc_cat=100&amp;ccb=1-5&amp;_nc_sid=6e5ad9&amp;_nc_ohc=FdPz9Njpw90AX-Vuyaa&amp;_nc_ht=scontent-dfw5-2.xx&amp;oh=355973d72637b973197e40c55843c8b7&amp;oe=614D173F" id="310" name="Google Shape;310;p43"/>
          <p:cNvPicPr preferRelativeResize="0"/>
          <p:nvPr/>
        </p:nvPicPr>
        <p:blipFill rotWithShape="1">
          <a:blip r:embed="rId3">
            <a:alphaModFix/>
          </a:blip>
          <a:srcRect b="27307" l="13963" r="49124" t="30071"/>
          <a:stretch/>
        </p:blipFill>
        <p:spPr>
          <a:xfrm>
            <a:off x="610166" y="1621187"/>
            <a:ext cx="1341090" cy="5887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y be an image of text that says 'CHARM KOREAN BBQ'" id="311" name="Google Shape;31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9093" y="1621186"/>
            <a:ext cx="1933814" cy="15230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nn Hair Team Salon In Austin TX | Vagaro" id="312" name="Google Shape;312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166" y="2250190"/>
            <a:ext cx="1341090" cy="8940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- Hanyang Market" id="313" name="Google Shape;313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0166" y="3184481"/>
            <a:ext cx="2916627" cy="4642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 Yellow Circle Icon, Coin, trademark, number, code png | PNGWing" id="314" name="Google Shape;314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29188" y="1698423"/>
            <a:ext cx="428624" cy="238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hite paper on brown surface" id="139" name="Google Shape;13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 with medium confidence" id="140" name="Google Shape;14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57888" y="3101667"/>
            <a:ext cx="437048" cy="5366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&#10;&#10;Description automatically generated with medium confidence" id="141" name="Google Shape;141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167864">
            <a:off x="1323718" y="714982"/>
            <a:ext cx="68613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4"/>
          <p:cNvSpPr/>
          <p:nvPr/>
        </p:nvSpPr>
        <p:spPr>
          <a:xfrm>
            <a:off x="1721645" y="2030237"/>
            <a:ext cx="1921668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4"/>
          <p:cNvSpPr txBox="1"/>
          <p:nvPr/>
        </p:nvSpPr>
        <p:spPr>
          <a:xfrm>
            <a:off x="1721644" y="1547131"/>
            <a:ext cx="2009108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Workshop</a:t>
            </a:r>
            <a:endParaRPr sz="1100"/>
          </a:p>
        </p:txBody>
      </p:sp>
      <p:sp>
        <p:nvSpPr>
          <p:cNvPr id="322" name="Google Shape;322;p44"/>
          <p:cNvSpPr txBox="1"/>
          <p:nvPr/>
        </p:nvSpPr>
        <p:spPr>
          <a:xfrm>
            <a:off x="808092" y="2263889"/>
            <a:ext cx="4596374" cy="146102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Active participation in workshops (personal finance, college fund, and career development)</a:t>
            </a:r>
            <a:endParaRPr sz="1100"/>
          </a:p>
        </p:txBody>
      </p:sp>
      <p:sp>
        <p:nvSpPr>
          <p:cNvPr id="323" name="Google Shape;323;p44"/>
          <p:cNvSpPr/>
          <p:nvPr/>
        </p:nvSpPr>
        <p:spPr>
          <a:xfrm>
            <a:off x="1721645" y="1604042"/>
            <a:ext cx="1921668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orkshop Icons - Download Free Vector Icons | Noun Project" id="324" name="Google Shape;32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13249" y="1307131"/>
            <a:ext cx="2629249" cy="2629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 Yellow Circle Icon, Coin, trademark, number, code png | PNGWing" id="325" name="Google Shape;325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83705" y="1920182"/>
            <a:ext cx="603353" cy="335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5"/>
          <p:cNvSpPr/>
          <p:nvPr/>
        </p:nvSpPr>
        <p:spPr>
          <a:xfrm>
            <a:off x="4586288" y="2030237"/>
            <a:ext cx="2085975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5"/>
          <p:cNvSpPr txBox="1"/>
          <p:nvPr/>
        </p:nvSpPr>
        <p:spPr>
          <a:xfrm>
            <a:off x="4508728" y="1604042"/>
            <a:ext cx="2241095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Scholarship</a:t>
            </a:r>
            <a:endParaRPr sz="1100"/>
          </a:p>
        </p:txBody>
      </p:sp>
      <p:sp>
        <p:nvSpPr>
          <p:cNvPr id="332" name="Google Shape;332;p45"/>
          <p:cNvSpPr txBox="1"/>
          <p:nvPr/>
        </p:nvSpPr>
        <p:spPr>
          <a:xfrm>
            <a:off x="4165655" y="2392477"/>
            <a:ext cx="4356839" cy="9762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Research and report on scholarship opportunities</a:t>
            </a:r>
            <a:endParaRPr sz="1100"/>
          </a:p>
        </p:txBody>
      </p:sp>
      <p:sp>
        <p:nvSpPr>
          <p:cNvPr id="333" name="Google Shape;333;p45"/>
          <p:cNvSpPr/>
          <p:nvPr/>
        </p:nvSpPr>
        <p:spPr>
          <a:xfrm>
            <a:off x="4586288" y="1604042"/>
            <a:ext cx="2085975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ree Education Scholarship Glyph Icon - Available in SVG, PNG, EPS, AI &amp;amp;  Icon fonts" id="334" name="Google Shape;33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8787" y="1259852"/>
            <a:ext cx="2265248" cy="2265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 Yellow Circle Icon, Coin, trademark, number, code png | PNGWing" id="335" name="Google Shape;335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7782" y="1782208"/>
            <a:ext cx="428624" cy="2385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6"/>
          <p:cNvSpPr txBox="1"/>
          <p:nvPr/>
        </p:nvSpPr>
        <p:spPr>
          <a:xfrm>
            <a:off x="2620673" y="304118"/>
            <a:ext cx="3902655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What We Look For?</a:t>
            </a:r>
            <a:endParaRPr sz="1100"/>
          </a:p>
        </p:txBody>
      </p:sp>
      <p:sp>
        <p:nvSpPr>
          <p:cNvPr id="342" name="Google Shape;342;p46"/>
          <p:cNvSpPr/>
          <p:nvPr/>
        </p:nvSpPr>
        <p:spPr>
          <a:xfrm>
            <a:off x="2167662" y="1141481"/>
            <a:ext cx="1714500" cy="1714500"/>
          </a:xfrm>
          <a:prstGeom prst="ellipse">
            <a:avLst/>
          </a:prstGeom>
          <a:solidFill>
            <a:srgbClr val="FBE4D4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1920000" dist="50800">
              <a:srgbClr val="000000">
                <a:alpha val="6862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843C0C"/>
                </a:solidFill>
                <a:latin typeface="Malgun Gothic"/>
                <a:ea typeface="Malgun Gothic"/>
                <a:cs typeface="Malgun Gothic"/>
                <a:sym typeface="Malgun Gothic"/>
              </a:rPr>
              <a:t>Positive Attitude</a:t>
            </a:r>
            <a:endParaRPr sz="1100"/>
          </a:p>
        </p:txBody>
      </p:sp>
      <p:sp>
        <p:nvSpPr>
          <p:cNvPr id="343" name="Google Shape;343;p46"/>
          <p:cNvSpPr/>
          <p:nvPr/>
        </p:nvSpPr>
        <p:spPr>
          <a:xfrm>
            <a:off x="620574" y="2855981"/>
            <a:ext cx="1714500" cy="1714500"/>
          </a:xfrm>
          <a:prstGeom prst="ellipse">
            <a:avLst/>
          </a:prstGeom>
          <a:solidFill>
            <a:srgbClr val="FBE4D4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1920000" dist="50800">
              <a:srgbClr val="000000">
                <a:alpha val="6862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843C0C"/>
                </a:solidFill>
                <a:latin typeface="Malgun Gothic"/>
                <a:ea typeface="Malgun Gothic"/>
                <a:cs typeface="Malgun Gothic"/>
                <a:sym typeface="Malgun Gothic"/>
              </a:rPr>
              <a:t>Dedication</a:t>
            </a:r>
            <a:endParaRPr sz="1100"/>
          </a:p>
        </p:txBody>
      </p:sp>
      <p:sp>
        <p:nvSpPr>
          <p:cNvPr id="344" name="Google Shape;344;p46"/>
          <p:cNvSpPr/>
          <p:nvPr/>
        </p:nvSpPr>
        <p:spPr>
          <a:xfrm>
            <a:off x="3714750" y="2928938"/>
            <a:ext cx="1714500" cy="1714500"/>
          </a:xfrm>
          <a:prstGeom prst="ellipse">
            <a:avLst/>
          </a:prstGeom>
          <a:solidFill>
            <a:srgbClr val="FBE4D4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1920000" dist="50800">
              <a:srgbClr val="000000">
                <a:alpha val="6862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843C0C"/>
                </a:solidFill>
                <a:latin typeface="Malgun Gothic"/>
                <a:ea typeface="Malgun Gothic"/>
                <a:cs typeface="Malgun Gothic"/>
                <a:sym typeface="Malgun Gothic"/>
              </a:rPr>
              <a:t>Responsibility</a:t>
            </a:r>
            <a:endParaRPr sz="1100"/>
          </a:p>
        </p:txBody>
      </p:sp>
      <p:sp>
        <p:nvSpPr>
          <p:cNvPr id="345" name="Google Shape;345;p46"/>
          <p:cNvSpPr/>
          <p:nvPr/>
        </p:nvSpPr>
        <p:spPr>
          <a:xfrm>
            <a:off x="5261838" y="1160024"/>
            <a:ext cx="1714500" cy="1714500"/>
          </a:xfrm>
          <a:prstGeom prst="ellipse">
            <a:avLst/>
          </a:prstGeom>
          <a:solidFill>
            <a:srgbClr val="FBE4D4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1920000" dist="50800">
              <a:srgbClr val="000000">
                <a:alpha val="6862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843C0C"/>
                </a:solidFill>
                <a:latin typeface="Malgun Gothic"/>
                <a:ea typeface="Malgun Gothic"/>
                <a:cs typeface="Malgun Gothic"/>
                <a:sym typeface="Malgun Gothic"/>
              </a:rPr>
              <a:t>Punctuality</a:t>
            </a:r>
            <a:endParaRPr sz="1100"/>
          </a:p>
        </p:txBody>
      </p:sp>
      <p:sp>
        <p:nvSpPr>
          <p:cNvPr id="346" name="Google Shape;346;p46"/>
          <p:cNvSpPr/>
          <p:nvPr/>
        </p:nvSpPr>
        <p:spPr>
          <a:xfrm>
            <a:off x="6808926" y="2928938"/>
            <a:ext cx="1714500" cy="1714500"/>
          </a:xfrm>
          <a:prstGeom prst="ellipse">
            <a:avLst/>
          </a:prstGeom>
          <a:solidFill>
            <a:srgbClr val="FBE4D4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ctr" dir="1920000" dist="50800">
              <a:srgbClr val="000000">
                <a:alpha val="6862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843C0C"/>
                </a:solidFill>
                <a:latin typeface="Malgun Gothic"/>
                <a:ea typeface="Malgun Gothic"/>
                <a:cs typeface="Malgun Gothic"/>
                <a:sym typeface="Malgun Gothic"/>
              </a:rPr>
              <a:t>Sociability</a:t>
            </a:r>
            <a:endParaRPr sz="1100"/>
          </a:p>
        </p:txBody>
      </p:sp>
      <p:sp>
        <p:nvSpPr>
          <p:cNvPr id="347" name="Google Shape;347;p46"/>
          <p:cNvSpPr/>
          <p:nvPr/>
        </p:nvSpPr>
        <p:spPr>
          <a:xfrm>
            <a:off x="2620673" y="746792"/>
            <a:ext cx="3708690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6"/>
          <p:cNvSpPr/>
          <p:nvPr/>
        </p:nvSpPr>
        <p:spPr>
          <a:xfrm>
            <a:off x="2620673" y="756623"/>
            <a:ext cx="3708690" cy="34289"/>
          </a:xfrm>
          <a:prstGeom prst="rect">
            <a:avLst/>
          </a:prstGeom>
          <a:solidFill>
            <a:srgbClr val="273D17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7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Informatics</a:t>
            </a:r>
            <a:endParaRPr/>
          </a:p>
        </p:txBody>
      </p:sp>
      <p:sp>
        <p:nvSpPr>
          <p:cNvPr id="354" name="Google Shape;354;p47"/>
          <p:cNvSpPr txBox="1"/>
          <p:nvPr>
            <p:ph idx="1" type="body"/>
          </p:nvPr>
        </p:nvSpPr>
        <p:spPr>
          <a:xfrm>
            <a:off x="3814763" y="1497806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Name: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Jiwon Han (한지원)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Grade: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Senior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Major: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Journalism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Fun Fact: 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Cannot swallow pills well</a:t>
            </a:r>
            <a:endParaRPr/>
          </a:p>
        </p:txBody>
      </p:sp>
      <p:sp>
        <p:nvSpPr>
          <p:cNvPr id="355" name="Google Shape;355;p47"/>
          <p:cNvSpPr/>
          <p:nvPr/>
        </p:nvSpPr>
        <p:spPr>
          <a:xfrm>
            <a:off x="200026" y="671513"/>
            <a:ext cx="2471737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7"/>
          <p:cNvSpPr txBox="1"/>
          <p:nvPr/>
        </p:nvSpPr>
        <p:spPr>
          <a:xfrm>
            <a:off x="2925366" y="2433250"/>
            <a:ext cx="585073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47"/>
          <p:cNvPicPr preferRelativeResize="0"/>
          <p:nvPr/>
        </p:nvPicPr>
        <p:blipFill rotWithShape="1">
          <a:blip r:embed="rId3">
            <a:alphaModFix/>
          </a:blip>
          <a:srcRect b="1993" l="6838" r="6838" t="321"/>
          <a:stretch/>
        </p:blipFill>
        <p:spPr>
          <a:xfrm>
            <a:off x="889397" y="1178178"/>
            <a:ext cx="2265737" cy="3293810"/>
          </a:xfrm>
          <a:custGeom>
            <a:rect b="b" l="l" r="r" t="t"/>
            <a:pathLst>
              <a:path extrusionOk="0" h="4391746" w="3020983">
                <a:moveTo>
                  <a:pt x="343965" y="0"/>
                </a:moveTo>
                <a:lnTo>
                  <a:pt x="2677017" y="0"/>
                </a:lnTo>
                <a:cubicBezTo>
                  <a:pt x="2717284" y="0"/>
                  <a:pt x="2756598" y="4080"/>
                  <a:pt x="2794568" y="11850"/>
                </a:cubicBezTo>
                <a:lnTo>
                  <a:pt x="2831692" y="23374"/>
                </a:lnTo>
                <a:lnTo>
                  <a:pt x="2873509" y="57877"/>
                </a:lnTo>
                <a:cubicBezTo>
                  <a:pt x="2964626" y="148994"/>
                  <a:pt x="3020983" y="274871"/>
                  <a:pt x="3020983" y="413910"/>
                </a:cubicBezTo>
                <a:lnTo>
                  <a:pt x="3020983" y="3888239"/>
                </a:lnTo>
                <a:cubicBezTo>
                  <a:pt x="3020983" y="4166318"/>
                  <a:pt x="2795555" y="4391746"/>
                  <a:pt x="2517476" y="4391746"/>
                </a:cubicBezTo>
                <a:lnTo>
                  <a:pt x="503507" y="4391746"/>
                </a:lnTo>
                <a:cubicBezTo>
                  <a:pt x="225428" y="4391746"/>
                  <a:pt x="0" y="4166318"/>
                  <a:pt x="0" y="3888239"/>
                </a:cubicBezTo>
                <a:lnTo>
                  <a:pt x="0" y="413910"/>
                </a:lnTo>
                <a:cubicBezTo>
                  <a:pt x="0" y="274871"/>
                  <a:pt x="56357" y="148994"/>
                  <a:pt x="147474" y="57877"/>
                </a:cubicBezTo>
                <a:lnTo>
                  <a:pt x="189293" y="23373"/>
                </a:lnTo>
                <a:lnTo>
                  <a:pt x="226414" y="11850"/>
                </a:lnTo>
                <a:cubicBezTo>
                  <a:pt x="264384" y="4080"/>
                  <a:pt x="303698" y="0"/>
                  <a:pt x="343965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8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Informatics Director</a:t>
            </a:r>
            <a:endParaRPr/>
          </a:p>
        </p:txBody>
      </p:sp>
      <p:sp>
        <p:nvSpPr>
          <p:cNvPr id="363" name="Google Shape;363;p48"/>
          <p:cNvSpPr/>
          <p:nvPr/>
        </p:nvSpPr>
        <p:spPr>
          <a:xfrm>
            <a:off x="200025" y="671513"/>
            <a:ext cx="4271963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sky, screenshot&#10;&#10;Description automatically generated" id="364" name="Google Shape;36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9071" y="2264228"/>
            <a:ext cx="1565857" cy="77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6544" y="2043275"/>
            <a:ext cx="1214436" cy="121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031" y="1964693"/>
            <a:ext cx="3300412" cy="13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8"/>
          <p:cNvSpPr txBox="1"/>
          <p:nvPr/>
        </p:nvSpPr>
        <p:spPr>
          <a:xfrm>
            <a:off x="975121" y="3407891"/>
            <a:ext cx="1850231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 sz="1100"/>
          </a:p>
        </p:txBody>
      </p:sp>
      <p:sp>
        <p:nvSpPr>
          <p:cNvPr id="368" name="Google Shape;368;p48"/>
          <p:cNvSpPr txBox="1"/>
          <p:nvPr/>
        </p:nvSpPr>
        <p:spPr>
          <a:xfrm>
            <a:off x="3602236" y="3408212"/>
            <a:ext cx="193952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8358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sz="1100"/>
          </a:p>
        </p:txBody>
      </p:sp>
      <p:sp>
        <p:nvSpPr>
          <p:cNvPr id="369" name="Google Shape;369;p48"/>
          <p:cNvSpPr txBox="1"/>
          <p:nvPr/>
        </p:nvSpPr>
        <p:spPr>
          <a:xfrm>
            <a:off x="5577483" y="3429644"/>
            <a:ext cx="333255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8358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100"/>
          </a:p>
        </p:txBody>
      </p:sp>
      <p:pic>
        <p:nvPicPr>
          <p:cNvPr descr="Click icon - Download on Iconfinder on Iconfinder" id="370" name="Google Shape;370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36006" y="3953795"/>
            <a:ext cx="448269" cy="448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9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Informatics Director</a:t>
            </a:r>
            <a:endParaRPr/>
          </a:p>
        </p:txBody>
      </p:sp>
      <p:sp>
        <p:nvSpPr>
          <p:cNvPr id="376" name="Google Shape;376;p49"/>
          <p:cNvSpPr/>
          <p:nvPr/>
        </p:nvSpPr>
        <p:spPr>
          <a:xfrm>
            <a:off x="200025" y="671513"/>
            <a:ext cx="4271963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sky, screenshot&#10;&#10;Description automatically generated" id="377" name="Google Shape;37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3256" y="1970277"/>
            <a:ext cx="2757488" cy="136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36544" y="2043275"/>
            <a:ext cx="1214436" cy="121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8713" y="2329859"/>
            <a:ext cx="1543050" cy="64126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9"/>
          <p:cNvSpPr txBox="1"/>
          <p:nvPr/>
        </p:nvSpPr>
        <p:spPr>
          <a:xfrm>
            <a:off x="975121" y="3407891"/>
            <a:ext cx="1850231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8358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 b="1" sz="1800">
              <a:solidFill>
                <a:srgbClr val="9E83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49"/>
          <p:cNvSpPr txBox="1"/>
          <p:nvPr/>
        </p:nvSpPr>
        <p:spPr>
          <a:xfrm>
            <a:off x="3602236" y="3408212"/>
            <a:ext cx="193952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sz="1100"/>
          </a:p>
        </p:txBody>
      </p:sp>
      <p:sp>
        <p:nvSpPr>
          <p:cNvPr id="382" name="Google Shape;382;p49"/>
          <p:cNvSpPr txBox="1"/>
          <p:nvPr/>
        </p:nvSpPr>
        <p:spPr>
          <a:xfrm>
            <a:off x="5577483" y="3429644"/>
            <a:ext cx="333255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8358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100"/>
          </a:p>
        </p:txBody>
      </p:sp>
      <p:pic>
        <p:nvPicPr>
          <p:cNvPr descr="Click icon - Download on Iconfinder on Iconfinder" id="383" name="Google Shape;383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11355" y="3953795"/>
            <a:ext cx="448269" cy="448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Informatics Director</a:t>
            </a:r>
            <a:endParaRPr/>
          </a:p>
        </p:txBody>
      </p:sp>
      <p:sp>
        <p:nvSpPr>
          <p:cNvPr id="389" name="Google Shape;389;p50"/>
          <p:cNvSpPr/>
          <p:nvPr/>
        </p:nvSpPr>
        <p:spPr>
          <a:xfrm>
            <a:off x="200025" y="671513"/>
            <a:ext cx="4271963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0781" y="1657511"/>
            <a:ext cx="1985963" cy="198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713" y="2329859"/>
            <a:ext cx="1543050" cy="641268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50"/>
          <p:cNvSpPr txBox="1"/>
          <p:nvPr/>
        </p:nvSpPr>
        <p:spPr>
          <a:xfrm>
            <a:off x="975121" y="3407891"/>
            <a:ext cx="1850231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8358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 b="1" sz="1800">
              <a:solidFill>
                <a:srgbClr val="9E83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50"/>
          <p:cNvSpPr txBox="1"/>
          <p:nvPr/>
        </p:nvSpPr>
        <p:spPr>
          <a:xfrm>
            <a:off x="3602236" y="3408212"/>
            <a:ext cx="193952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8358"/>
              </a:buClr>
              <a:buSzPts val="1800"/>
              <a:buFont typeface="Arial"/>
              <a:buNone/>
            </a:pPr>
            <a:r>
              <a:rPr b="1" lang="en" sz="18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sz="1100"/>
          </a:p>
        </p:txBody>
      </p:sp>
      <p:sp>
        <p:nvSpPr>
          <p:cNvPr id="394" name="Google Shape;394;p50"/>
          <p:cNvSpPr txBox="1"/>
          <p:nvPr/>
        </p:nvSpPr>
        <p:spPr>
          <a:xfrm>
            <a:off x="5577483" y="3429644"/>
            <a:ext cx="333255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100"/>
          </a:p>
        </p:txBody>
      </p:sp>
      <p:pic>
        <p:nvPicPr>
          <p:cNvPr descr="Click icon - Download on Iconfinder on Iconfinder" id="395" name="Google Shape;395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51707" y="3953795"/>
            <a:ext cx="448269" cy="4482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sky, screenshot&#10;&#10;Description automatically generated" id="396" name="Google Shape;396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89071" y="2264228"/>
            <a:ext cx="1565857" cy="772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1"/>
          <p:cNvSpPr txBox="1"/>
          <p:nvPr/>
        </p:nvSpPr>
        <p:spPr>
          <a:xfrm>
            <a:off x="3661172" y="2187899"/>
            <a:ext cx="4572000" cy="9762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Produce contents, direct, film, edit, and publish on </a:t>
            </a:r>
            <a:r>
              <a:rPr b="1"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UKA TV</a:t>
            </a:r>
            <a:endParaRPr sz="1100"/>
          </a:p>
        </p:txBody>
      </p:sp>
      <p:pic>
        <p:nvPicPr>
          <p:cNvPr descr="Android, galaxy, iphone s6, mobile, phone, smartphone icon - Download on  Iconfinder" id="402" name="Google Shape;402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7890" y="1007863"/>
            <a:ext cx="3314701" cy="35998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graphical user interface&#10;&#10;Description automatically generated" id="403" name="Google Shape;40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5501" y="1289745"/>
            <a:ext cx="1539478" cy="2872600"/>
          </a:xfrm>
          <a:prstGeom prst="rect">
            <a:avLst/>
          </a:prstGeom>
          <a:noFill/>
          <a:ln cap="sq" cmpd="sng" w="381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2745"/>
              </a:srgbClr>
            </a:outerShdw>
          </a:effectLst>
        </p:spPr>
      </p:pic>
      <p:sp>
        <p:nvSpPr>
          <p:cNvPr id="404" name="Google Shape;404;p51"/>
          <p:cNvSpPr txBox="1"/>
          <p:nvPr/>
        </p:nvSpPr>
        <p:spPr>
          <a:xfrm>
            <a:off x="628650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 sz="1100"/>
          </a:p>
        </p:txBody>
      </p:sp>
      <p:sp>
        <p:nvSpPr>
          <p:cNvPr id="405" name="Google Shape;405;p51"/>
          <p:cNvSpPr/>
          <p:nvPr/>
        </p:nvSpPr>
        <p:spPr>
          <a:xfrm>
            <a:off x="3736181" y="678656"/>
            <a:ext cx="1721645" cy="34289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2"/>
          <p:cNvSpPr txBox="1"/>
          <p:nvPr/>
        </p:nvSpPr>
        <p:spPr>
          <a:xfrm>
            <a:off x="3497312" y="2040835"/>
            <a:ext cx="4572000" cy="5309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Monthly ‘</a:t>
            </a:r>
            <a:r>
              <a:rPr b="1"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SPOTLIGHT</a:t>
            </a:r>
            <a:r>
              <a:rPr lang="en" sz="30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’</a:t>
            </a:r>
            <a:endParaRPr sz="1100"/>
          </a:p>
        </p:txBody>
      </p:sp>
      <p:sp>
        <p:nvSpPr>
          <p:cNvPr id="412" name="Google Shape;412;p52"/>
          <p:cNvSpPr txBox="1"/>
          <p:nvPr/>
        </p:nvSpPr>
        <p:spPr>
          <a:xfrm>
            <a:off x="4145606" y="2710831"/>
            <a:ext cx="3275411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Interviewing UT students in an entertaining setting</a:t>
            </a:r>
            <a:endParaRPr sz="1100"/>
          </a:p>
        </p:txBody>
      </p:sp>
      <p:sp>
        <p:nvSpPr>
          <p:cNvPr id="413" name="Google Shape;413;p52"/>
          <p:cNvSpPr txBox="1"/>
          <p:nvPr/>
        </p:nvSpPr>
        <p:spPr>
          <a:xfrm>
            <a:off x="628650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  <a:endParaRPr sz="1100"/>
          </a:p>
        </p:txBody>
      </p:sp>
      <p:sp>
        <p:nvSpPr>
          <p:cNvPr id="414" name="Google Shape;414;p52"/>
          <p:cNvSpPr/>
          <p:nvPr/>
        </p:nvSpPr>
        <p:spPr>
          <a:xfrm>
            <a:off x="3736181" y="678656"/>
            <a:ext cx="1721645" cy="34289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con&#10;&#10;Description automatically generated" id="415" name="Google Shape;415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689" y="1549127"/>
            <a:ext cx="2323408" cy="2323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3"/>
          <p:cNvSpPr txBox="1"/>
          <p:nvPr/>
        </p:nvSpPr>
        <p:spPr>
          <a:xfrm>
            <a:off x="-2657475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Software</a:t>
            </a:r>
            <a:endParaRPr sz="1100"/>
          </a:p>
        </p:txBody>
      </p:sp>
      <p:sp>
        <p:nvSpPr>
          <p:cNvPr id="422" name="Google Shape;422;p53"/>
          <p:cNvSpPr/>
          <p:nvPr/>
        </p:nvSpPr>
        <p:spPr>
          <a:xfrm>
            <a:off x="326827" y="678656"/>
            <a:ext cx="1959174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text, sky, screenshot&#10;&#10;Description automatically generated" id="423" name="Google Shape;42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656" y="1746610"/>
            <a:ext cx="3398075" cy="1676471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3"/>
          <p:cNvSpPr txBox="1"/>
          <p:nvPr/>
        </p:nvSpPr>
        <p:spPr>
          <a:xfrm>
            <a:off x="4271963" y="1592684"/>
            <a:ext cx="4714875" cy="194577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95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Re-develop UKA official </a:t>
            </a:r>
            <a:r>
              <a:rPr b="1"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WEBSITE</a:t>
            </a:r>
            <a:endParaRPr sz="1100"/>
          </a:p>
          <a:p>
            <a:pPr indent="-2095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Maintain </a:t>
            </a:r>
            <a:r>
              <a:rPr b="1"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GCP SERVER</a:t>
            </a: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and update any information needed on website</a:t>
            </a:r>
            <a:endParaRPr sz="1100"/>
          </a:p>
          <a:p>
            <a:pPr indent="-20955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Perform any </a:t>
            </a:r>
            <a:r>
              <a:rPr b="1"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TECHNICAL</a:t>
            </a: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assistance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EAEAEA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27"/>
          <p:cNvSpPr txBox="1"/>
          <p:nvPr>
            <p:ph type="title"/>
          </p:nvPr>
        </p:nvSpPr>
        <p:spPr>
          <a:xfrm>
            <a:off x="1116422" y="2031428"/>
            <a:ext cx="2169668" cy="108064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rPr b="1" lang="en">
                <a:latin typeface="Arial"/>
                <a:ea typeface="Arial"/>
                <a:cs typeface="Arial"/>
                <a:sym typeface="Arial"/>
              </a:rPr>
              <a:t>Contents</a:t>
            </a:r>
            <a:endParaRPr/>
          </a:p>
        </p:txBody>
      </p:sp>
      <p:sp>
        <p:nvSpPr>
          <p:cNvPr id="148" name="Google Shape;148;p27"/>
          <p:cNvSpPr txBox="1"/>
          <p:nvPr>
            <p:ph idx="1" type="body"/>
          </p:nvPr>
        </p:nvSpPr>
        <p:spPr>
          <a:xfrm>
            <a:off x="4927417" y="631977"/>
            <a:ext cx="4037989" cy="331007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47B52"/>
              </a:buClr>
              <a:buSzPts val="2400"/>
              <a:buChar char="•"/>
            </a:pPr>
            <a:r>
              <a:rPr lang="en" sz="2400">
                <a:solidFill>
                  <a:srgbClr val="947B52"/>
                </a:solidFill>
                <a:latin typeface="Arial"/>
                <a:ea typeface="Arial"/>
                <a:cs typeface="Arial"/>
                <a:sym typeface="Arial"/>
              </a:rPr>
              <a:t>About UKA</a:t>
            </a:r>
            <a:endParaRPr/>
          </a:p>
          <a:p>
            <a:pPr indent="-1778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947B52"/>
              </a:buClr>
              <a:buSzPts val="2400"/>
              <a:buChar char="•"/>
            </a:pPr>
            <a:r>
              <a:rPr lang="en" sz="2400">
                <a:solidFill>
                  <a:srgbClr val="947B52"/>
                </a:solidFill>
                <a:latin typeface="Arial"/>
                <a:ea typeface="Arial"/>
                <a:cs typeface="Arial"/>
                <a:sym typeface="Arial"/>
              </a:rPr>
              <a:t>Committee Application</a:t>
            </a:r>
            <a:endParaRPr/>
          </a:p>
          <a:p>
            <a:pPr indent="-1778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947B52"/>
              </a:buClr>
              <a:buSzPts val="2400"/>
              <a:buChar char="•"/>
            </a:pPr>
            <a:r>
              <a:rPr lang="en" sz="2400">
                <a:solidFill>
                  <a:srgbClr val="947B52"/>
                </a:solidFill>
                <a:latin typeface="Arial"/>
                <a:ea typeface="Arial"/>
                <a:cs typeface="Arial"/>
                <a:sym typeface="Arial"/>
              </a:rPr>
              <a:t>Committee Overview</a:t>
            </a:r>
            <a:endParaRPr/>
          </a:p>
          <a:p>
            <a:pPr indent="-1778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947B52"/>
              </a:buClr>
              <a:buSzPts val="2400"/>
              <a:buChar char="•"/>
            </a:pPr>
            <a:r>
              <a:rPr lang="en" sz="2400">
                <a:solidFill>
                  <a:srgbClr val="947B52"/>
                </a:solidFill>
                <a:latin typeface="Arial"/>
                <a:ea typeface="Arial"/>
                <a:cs typeface="Arial"/>
                <a:sym typeface="Arial"/>
              </a:rPr>
              <a:t>FAM FAM plans</a:t>
            </a:r>
            <a:endParaRPr/>
          </a:p>
          <a:p>
            <a:pPr indent="-1778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947B52"/>
              </a:buClr>
              <a:buSzPts val="2400"/>
              <a:buChar char="•"/>
            </a:pPr>
            <a:r>
              <a:rPr lang="en" sz="2400">
                <a:solidFill>
                  <a:srgbClr val="947B52"/>
                </a:solidFill>
                <a:latin typeface="Arial"/>
                <a:ea typeface="Arial"/>
                <a:cs typeface="Arial"/>
                <a:sym typeface="Arial"/>
              </a:rPr>
              <a:t>Dongari Application</a:t>
            </a:r>
            <a:endParaRPr/>
          </a:p>
          <a:p>
            <a:pPr indent="-1778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947B52"/>
              </a:buClr>
              <a:buSzPts val="2400"/>
              <a:buChar char="•"/>
            </a:pPr>
            <a:r>
              <a:rPr lang="en" sz="2400">
                <a:solidFill>
                  <a:srgbClr val="947B52"/>
                </a:solidFill>
                <a:latin typeface="Arial"/>
                <a:ea typeface="Arial"/>
                <a:cs typeface="Arial"/>
                <a:sym typeface="Arial"/>
              </a:rPr>
              <a:t>Upcoming Events</a:t>
            </a:r>
            <a:endParaRPr/>
          </a:p>
        </p:txBody>
      </p:sp>
      <p:sp>
        <p:nvSpPr>
          <p:cNvPr id="149" name="Google Shape;149;p27"/>
          <p:cNvSpPr/>
          <p:nvPr/>
        </p:nvSpPr>
        <p:spPr>
          <a:xfrm>
            <a:off x="1170263" y="2839342"/>
            <a:ext cx="2000774" cy="34289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7"/>
          <p:cNvSpPr/>
          <p:nvPr/>
        </p:nvSpPr>
        <p:spPr>
          <a:xfrm>
            <a:off x="1170263" y="2252725"/>
            <a:ext cx="2000774" cy="34289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4"/>
          <p:cNvSpPr txBox="1"/>
          <p:nvPr/>
        </p:nvSpPr>
        <p:spPr>
          <a:xfrm>
            <a:off x="214313" y="-71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sz="1100"/>
          </a:p>
        </p:txBody>
      </p:sp>
      <p:sp>
        <p:nvSpPr>
          <p:cNvPr id="430" name="Google Shape;430;p54"/>
          <p:cNvSpPr/>
          <p:nvPr/>
        </p:nvSpPr>
        <p:spPr>
          <a:xfrm>
            <a:off x="269676" y="678656"/>
            <a:ext cx="3216473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54"/>
          <p:cNvSpPr txBox="1"/>
          <p:nvPr/>
        </p:nvSpPr>
        <p:spPr>
          <a:xfrm>
            <a:off x="4268837" y="1837134"/>
            <a:ext cx="3979070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36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Administer UT Bamboo/UT 자유게시판 Facebook page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-33655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Create bi-monthly </a:t>
            </a:r>
            <a:r>
              <a:rPr b="1"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NEWSLETTER</a:t>
            </a: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via email</a:t>
            </a:r>
            <a:endParaRPr sz="1100"/>
          </a:p>
        </p:txBody>
      </p:sp>
      <p:pic>
        <p:nvPicPr>
          <p:cNvPr id="432" name="Google Shape;43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0475" y="1483540"/>
            <a:ext cx="2392262" cy="239226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4"/>
          <p:cNvSpPr txBox="1"/>
          <p:nvPr/>
        </p:nvSpPr>
        <p:spPr>
          <a:xfrm>
            <a:off x="2319680" y="3598804"/>
            <a:ext cx="107385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HANU (한우)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5"/>
          <p:cNvSpPr/>
          <p:nvPr/>
        </p:nvSpPr>
        <p:spPr>
          <a:xfrm>
            <a:off x="200025" y="671513"/>
            <a:ext cx="227885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55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Marketing</a:t>
            </a:r>
            <a:endParaRPr/>
          </a:p>
        </p:txBody>
      </p:sp>
      <p:sp>
        <p:nvSpPr>
          <p:cNvPr id="440" name="Google Shape;440;p55"/>
          <p:cNvSpPr txBox="1"/>
          <p:nvPr>
            <p:ph idx="1" type="body"/>
          </p:nvPr>
        </p:nvSpPr>
        <p:spPr>
          <a:xfrm>
            <a:off x="3814763" y="1497806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Name: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Jeongmin Park (박정민)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Grade: 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Junior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Major: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Education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Fun Fact: 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Taking ballet class this semester</a:t>
            </a:r>
            <a:endParaRPr/>
          </a:p>
        </p:txBody>
      </p:sp>
      <p:sp>
        <p:nvSpPr>
          <p:cNvPr id="441" name="Google Shape;441;p55"/>
          <p:cNvSpPr txBox="1"/>
          <p:nvPr/>
        </p:nvSpPr>
        <p:spPr>
          <a:xfrm>
            <a:off x="3046250" y="2363978"/>
            <a:ext cx="585073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55"/>
          <p:cNvPicPr preferRelativeResize="0"/>
          <p:nvPr/>
        </p:nvPicPr>
        <p:blipFill rotWithShape="1">
          <a:blip r:embed="rId3">
            <a:alphaModFix/>
          </a:blip>
          <a:srcRect b="26275" l="23073" r="23078" t="14979"/>
          <a:stretch/>
        </p:blipFill>
        <p:spPr>
          <a:xfrm>
            <a:off x="889397" y="1243595"/>
            <a:ext cx="2282990" cy="332126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6"/>
          <p:cNvSpPr/>
          <p:nvPr/>
        </p:nvSpPr>
        <p:spPr>
          <a:xfrm>
            <a:off x="200025" y="671513"/>
            <a:ext cx="399335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56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Marketing Director</a:t>
            </a:r>
            <a:endParaRPr/>
          </a:p>
        </p:txBody>
      </p:sp>
      <p:sp>
        <p:nvSpPr>
          <p:cNvPr id="449" name="Google Shape;449;p56"/>
          <p:cNvSpPr txBox="1"/>
          <p:nvPr/>
        </p:nvSpPr>
        <p:spPr>
          <a:xfrm>
            <a:off x="2925366" y="2433250"/>
            <a:ext cx="585073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56"/>
          <p:cNvSpPr txBox="1"/>
          <p:nvPr/>
        </p:nvSpPr>
        <p:spPr>
          <a:xfrm>
            <a:off x="9447609" y="1115391"/>
            <a:ext cx="3579019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Creative Content</a:t>
            </a:r>
            <a:endParaRPr sz="1100"/>
          </a:p>
        </p:txBody>
      </p:sp>
      <p:pic>
        <p:nvPicPr>
          <p:cNvPr id="451" name="Google Shape;451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5499" y="1890102"/>
            <a:ext cx="1640294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6"/>
          <p:cNvSpPr txBox="1"/>
          <p:nvPr/>
        </p:nvSpPr>
        <p:spPr>
          <a:xfrm>
            <a:off x="9345519" y="3681859"/>
            <a:ext cx="2380252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Create designs for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POSTERS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and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FLYERS</a:t>
            </a:r>
            <a:endParaRPr sz="11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7"/>
          <p:cNvSpPr/>
          <p:nvPr/>
        </p:nvSpPr>
        <p:spPr>
          <a:xfrm>
            <a:off x="200025" y="671513"/>
            <a:ext cx="399335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57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Marketing Director</a:t>
            </a:r>
            <a:endParaRPr/>
          </a:p>
        </p:txBody>
      </p:sp>
      <p:sp>
        <p:nvSpPr>
          <p:cNvPr id="460" name="Google Shape;460;p57"/>
          <p:cNvSpPr txBox="1"/>
          <p:nvPr/>
        </p:nvSpPr>
        <p:spPr>
          <a:xfrm>
            <a:off x="1707357" y="1115391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Creative Content</a:t>
            </a:r>
            <a:endParaRPr sz="1100"/>
          </a:p>
        </p:txBody>
      </p:sp>
      <p:pic>
        <p:nvPicPr>
          <p:cNvPr id="461" name="Google Shape;46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246" y="1890102"/>
            <a:ext cx="1640294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7"/>
          <p:cNvSpPr txBox="1"/>
          <p:nvPr/>
        </p:nvSpPr>
        <p:spPr>
          <a:xfrm>
            <a:off x="9058965" y="1115391"/>
            <a:ext cx="200739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Relation</a:t>
            </a:r>
            <a:endParaRPr sz="1100"/>
          </a:p>
        </p:txBody>
      </p:sp>
      <p:pic>
        <p:nvPicPr>
          <p:cNvPr id="463" name="Google Shape;46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0" y="1890102"/>
            <a:ext cx="1640294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7"/>
          <p:cNvSpPr txBox="1"/>
          <p:nvPr/>
        </p:nvSpPr>
        <p:spPr>
          <a:xfrm>
            <a:off x="1707357" y="3681859"/>
            <a:ext cx="2380252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Create designs for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POSTERS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and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FLYERS</a:t>
            </a:r>
            <a:endParaRPr sz="1100"/>
          </a:p>
        </p:txBody>
      </p:sp>
      <p:sp>
        <p:nvSpPr>
          <p:cNvPr id="465" name="Google Shape;465;p57"/>
          <p:cNvSpPr txBox="1"/>
          <p:nvPr/>
        </p:nvSpPr>
        <p:spPr>
          <a:xfrm>
            <a:off x="9144000" y="3681859"/>
            <a:ext cx="2994613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Manage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SOCIAL MEDIA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Direct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EMAIL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communication</a:t>
            </a:r>
            <a:endParaRPr sz="11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/>
          <p:nvPr/>
        </p:nvSpPr>
        <p:spPr>
          <a:xfrm>
            <a:off x="200025" y="671513"/>
            <a:ext cx="399335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58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Marketing Director</a:t>
            </a:r>
            <a:endParaRPr/>
          </a:p>
        </p:txBody>
      </p:sp>
      <p:sp>
        <p:nvSpPr>
          <p:cNvPr id="472" name="Google Shape;472;p58"/>
          <p:cNvSpPr txBox="1"/>
          <p:nvPr/>
        </p:nvSpPr>
        <p:spPr>
          <a:xfrm>
            <a:off x="5063131" y="1115392"/>
            <a:ext cx="200739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Relation</a:t>
            </a:r>
            <a:endParaRPr sz="1100"/>
          </a:p>
        </p:txBody>
      </p:sp>
      <p:pic>
        <p:nvPicPr>
          <p:cNvPr id="473" name="Google Shape;473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6680" y="1890102"/>
            <a:ext cx="1640294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8"/>
          <p:cNvSpPr txBox="1"/>
          <p:nvPr/>
        </p:nvSpPr>
        <p:spPr>
          <a:xfrm>
            <a:off x="1700618" y="1115391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Creative Content</a:t>
            </a:r>
            <a:endParaRPr sz="1100"/>
          </a:p>
        </p:txBody>
      </p:sp>
      <p:pic>
        <p:nvPicPr>
          <p:cNvPr id="475" name="Google Shape;475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8507" y="1890102"/>
            <a:ext cx="1640294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8"/>
          <p:cNvSpPr txBox="1"/>
          <p:nvPr/>
        </p:nvSpPr>
        <p:spPr>
          <a:xfrm>
            <a:off x="9679514" y="1115390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</a:t>
            </a:r>
            <a:endParaRPr sz="1100"/>
          </a:p>
        </p:txBody>
      </p:sp>
      <p:pic>
        <p:nvPicPr>
          <p:cNvPr id="477" name="Google Shape;477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71835" y="1890101"/>
            <a:ext cx="2187059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8"/>
          <p:cNvSpPr txBox="1"/>
          <p:nvPr/>
        </p:nvSpPr>
        <p:spPr>
          <a:xfrm>
            <a:off x="9604639" y="3681858"/>
            <a:ext cx="2532593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Take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PHOTOS/VIDEOS 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during UKA events</a:t>
            </a:r>
            <a:endParaRPr sz="1100"/>
          </a:p>
        </p:txBody>
      </p:sp>
      <p:sp>
        <p:nvSpPr>
          <p:cNvPr id="479" name="Google Shape;479;p58"/>
          <p:cNvSpPr txBox="1"/>
          <p:nvPr/>
        </p:nvSpPr>
        <p:spPr>
          <a:xfrm>
            <a:off x="12908489" y="1115390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</a:t>
            </a:r>
            <a:endParaRPr sz="1100"/>
          </a:p>
        </p:txBody>
      </p:sp>
      <p:pic>
        <p:nvPicPr>
          <p:cNvPr id="480" name="Google Shape;480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516889" y="1890101"/>
            <a:ext cx="2954899" cy="164481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8"/>
          <p:cNvSpPr txBox="1"/>
          <p:nvPr/>
        </p:nvSpPr>
        <p:spPr>
          <a:xfrm>
            <a:off x="12515850" y="3681858"/>
            <a:ext cx="3186113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Help promote fundraising sales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COLLABORATE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with other communities to promote UKA</a:t>
            </a:r>
            <a:endParaRPr sz="1100"/>
          </a:p>
        </p:txBody>
      </p:sp>
      <p:sp>
        <p:nvSpPr>
          <p:cNvPr id="482" name="Google Shape;482;p58"/>
          <p:cNvSpPr txBox="1"/>
          <p:nvPr/>
        </p:nvSpPr>
        <p:spPr>
          <a:xfrm>
            <a:off x="1700618" y="3681858"/>
            <a:ext cx="2380252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Create designs for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POSTERS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and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FLYERS</a:t>
            </a:r>
            <a:endParaRPr sz="1100"/>
          </a:p>
        </p:txBody>
      </p:sp>
      <p:sp>
        <p:nvSpPr>
          <p:cNvPr id="483" name="Google Shape;483;p58"/>
          <p:cNvSpPr txBox="1"/>
          <p:nvPr/>
        </p:nvSpPr>
        <p:spPr>
          <a:xfrm>
            <a:off x="5063131" y="3681859"/>
            <a:ext cx="2994614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Manage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SOCIAL MEDIA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Direct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EMAIL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communication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9"/>
          <p:cNvSpPr/>
          <p:nvPr/>
        </p:nvSpPr>
        <p:spPr>
          <a:xfrm>
            <a:off x="200025" y="671513"/>
            <a:ext cx="399335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59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Marketing Director</a:t>
            </a:r>
            <a:endParaRPr/>
          </a:p>
        </p:txBody>
      </p:sp>
      <p:sp>
        <p:nvSpPr>
          <p:cNvPr id="491" name="Google Shape;491;p59"/>
          <p:cNvSpPr txBox="1"/>
          <p:nvPr/>
        </p:nvSpPr>
        <p:spPr>
          <a:xfrm>
            <a:off x="-2880719" y="1115392"/>
            <a:ext cx="200739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Relation</a:t>
            </a:r>
            <a:endParaRPr sz="1100"/>
          </a:p>
        </p:txBody>
      </p:sp>
      <p:pic>
        <p:nvPicPr>
          <p:cNvPr id="492" name="Google Shape;49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97170" y="1890102"/>
            <a:ext cx="1640294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9"/>
          <p:cNvSpPr txBox="1"/>
          <p:nvPr/>
        </p:nvSpPr>
        <p:spPr>
          <a:xfrm>
            <a:off x="-6194036" y="1115391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Creative Content</a:t>
            </a:r>
            <a:endParaRPr sz="1100"/>
          </a:p>
        </p:txBody>
      </p:sp>
      <p:pic>
        <p:nvPicPr>
          <p:cNvPr id="494" name="Google Shape;49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926148" y="1890102"/>
            <a:ext cx="1640294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9"/>
          <p:cNvSpPr txBox="1"/>
          <p:nvPr/>
        </p:nvSpPr>
        <p:spPr>
          <a:xfrm>
            <a:off x="1735664" y="1115390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</a:t>
            </a:r>
            <a:endParaRPr sz="1100"/>
          </a:p>
        </p:txBody>
      </p:sp>
      <p:pic>
        <p:nvPicPr>
          <p:cNvPr id="496" name="Google Shape;496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7985" y="1890101"/>
            <a:ext cx="2187059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9"/>
          <p:cNvSpPr txBox="1"/>
          <p:nvPr/>
        </p:nvSpPr>
        <p:spPr>
          <a:xfrm>
            <a:off x="1660789" y="3681858"/>
            <a:ext cx="2532593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Take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PHOTOS/VIDEOS 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during UKA events</a:t>
            </a:r>
            <a:endParaRPr sz="1100"/>
          </a:p>
        </p:txBody>
      </p:sp>
      <p:sp>
        <p:nvSpPr>
          <p:cNvPr id="498" name="Google Shape;498;p59"/>
          <p:cNvSpPr txBox="1"/>
          <p:nvPr/>
        </p:nvSpPr>
        <p:spPr>
          <a:xfrm>
            <a:off x="9829533" y="1115390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</a:t>
            </a:r>
            <a:endParaRPr sz="1100"/>
          </a:p>
        </p:txBody>
      </p:sp>
      <p:pic>
        <p:nvPicPr>
          <p:cNvPr id="499" name="Google Shape;499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37933" y="1890101"/>
            <a:ext cx="2954899" cy="1644817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59"/>
          <p:cNvSpPr txBox="1"/>
          <p:nvPr/>
        </p:nvSpPr>
        <p:spPr>
          <a:xfrm>
            <a:off x="9436894" y="3681858"/>
            <a:ext cx="3186113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Help promote fundraising sales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COLLABORATE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with other communities to promote UKA</a:t>
            </a:r>
            <a:endParaRPr sz="1100"/>
          </a:p>
        </p:txBody>
      </p:sp>
      <p:sp>
        <p:nvSpPr>
          <p:cNvPr id="501" name="Google Shape;501;p59"/>
          <p:cNvSpPr txBox="1"/>
          <p:nvPr/>
        </p:nvSpPr>
        <p:spPr>
          <a:xfrm>
            <a:off x="-6194036" y="3681859"/>
            <a:ext cx="2380252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Create designs for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POSTERS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and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FLYERS</a:t>
            </a:r>
            <a:endParaRPr sz="1100"/>
          </a:p>
        </p:txBody>
      </p:sp>
      <p:sp>
        <p:nvSpPr>
          <p:cNvPr id="502" name="Google Shape;502;p59"/>
          <p:cNvSpPr txBox="1"/>
          <p:nvPr/>
        </p:nvSpPr>
        <p:spPr>
          <a:xfrm>
            <a:off x="-2880719" y="3681859"/>
            <a:ext cx="2994614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Manage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SOCIAL MEDIA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Direct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EMAIL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communication</a:t>
            </a:r>
            <a:endParaRPr sz="11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0"/>
          <p:cNvSpPr/>
          <p:nvPr/>
        </p:nvSpPr>
        <p:spPr>
          <a:xfrm>
            <a:off x="200025" y="671513"/>
            <a:ext cx="399335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60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Marketing Director</a:t>
            </a:r>
            <a:endParaRPr/>
          </a:p>
        </p:txBody>
      </p:sp>
      <p:sp>
        <p:nvSpPr>
          <p:cNvPr id="510" name="Google Shape;510;p60"/>
          <p:cNvSpPr txBox="1"/>
          <p:nvPr/>
        </p:nvSpPr>
        <p:spPr>
          <a:xfrm>
            <a:off x="-2880719" y="1115392"/>
            <a:ext cx="2007394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Public Relation</a:t>
            </a:r>
            <a:endParaRPr sz="1100"/>
          </a:p>
        </p:txBody>
      </p:sp>
      <p:pic>
        <p:nvPicPr>
          <p:cNvPr id="511" name="Google Shape;511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97170" y="1890102"/>
            <a:ext cx="1640294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0"/>
          <p:cNvSpPr txBox="1"/>
          <p:nvPr/>
        </p:nvSpPr>
        <p:spPr>
          <a:xfrm>
            <a:off x="-6194036" y="1115391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Creative Content</a:t>
            </a:r>
            <a:endParaRPr sz="1100"/>
          </a:p>
        </p:txBody>
      </p:sp>
      <p:pic>
        <p:nvPicPr>
          <p:cNvPr id="513" name="Google Shape;513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926148" y="1890102"/>
            <a:ext cx="1640294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0"/>
          <p:cNvSpPr txBox="1"/>
          <p:nvPr/>
        </p:nvSpPr>
        <p:spPr>
          <a:xfrm>
            <a:off x="1735664" y="1115390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</a:t>
            </a:r>
            <a:endParaRPr sz="1100"/>
          </a:p>
        </p:txBody>
      </p:sp>
      <p:pic>
        <p:nvPicPr>
          <p:cNvPr id="515" name="Google Shape;515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7985" y="1890101"/>
            <a:ext cx="2187059" cy="164029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60"/>
          <p:cNvSpPr txBox="1"/>
          <p:nvPr/>
        </p:nvSpPr>
        <p:spPr>
          <a:xfrm>
            <a:off x="1660789" y="3681858"/>
            <a:ext cx="2532593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Take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PHOTOS/VIDEOS 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during UKA events</a:t>
            </a:r>
            <a:endParaRPr sz="1100"/>
          </a:p>
        </p:txBody>
      </p:sp>
      <p:sp>
        <p:nvSpPr>
          <p:cNvPr id="517" name="Google Shape;517;p60"/>
          <p:cNvSpPr txBox="1"/>
          <p:nvPr/>
        </p:nvSpPr>
        <p:spPr>
          <a:xfrm>
            <a:off x="4964639" y="1115390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Outreach</a:t>
            </a:r>
            <a:endParaRPr sz="1100"/>
          </a:p>
        </p:txBody>
      </p:sp>
      <p:pic>
        <p:nvPicPr>
          <p:cNvPr id="518" name="Google Shape;518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3040" y="1890101"/>
            <a:ext cx="2954899" cy="1644817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60"/>
          <p:cNvSpPr txBox="1"/>
          <p:nvPr/>
        </p:nvSpPr>
        <p:spPr>
          <a:xfrm>
            <a:off x="4572000" y="3681858"/>
            <a:ext cx="3186113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Help promote fundraising sales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COLLABORATE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with other communities to promote UKA</a:t>
            </a:r>
            <a:endParaRPr sz="1100"/>
          </a:p>
        </p:txBody>
      </p:sp>
      <p:sp>
        <p:nvSpPr>
          <p:cNvPr id="520" name="Google Shape;520;p60"/>
          <p:cNvSpPr txBox="1"/>
          <p:nvPr/>
        </p:nvSpPr>
        <p:spPr>
          <a:xfrm>
            <a:off x="-6194036" y="3681859"/>
            <a:ext cx="2380252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Create designs for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POSTERS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and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FLYERS</a:t>
            </a:r>
            <a:endParaRPr sz="1100"/>
          </a:p>
        </p:txBody>
      </p:sp>
      <p:sp>
        <p:nvSpPr>
          <p:cNvPr id="521" name="Google Shape;521;p60"/>
          <p:cNvSpPr txBox="1"/>
          <p:nvPr/>
        </p:nvSpPr>
        <p:spPr>
          <a:xfrm>
            <a:off x="-2880719" y="3681859"/>
            <a:ext cx="2994614" cy="5309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Manage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SOCIAL MEDIA</a:t>
            </a:r>
            <a:endParaRPr sz="1100"/>
          </a:p>
          <a:p>
            <a:pPr indent="-2476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Direct </a:t>
            </a:r>
            <a:r>
              <a:rPr b="1"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EMAIL</a:t>
            </a:r>
            <a:r>
              <a:rPr lang="en" sz="1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communication</a:t>
            </a:r>
            <a:endParaRPr sz="11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1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Operation</a:t>
            </a:r>
            <a:endParaRPr/>
          </a:p>
        </p:txBody>
      </p:sp>
      <p:sp>
        <p:nvSpPr>
          <p:cNvPr id="527" name="Google Shape;527;p61"/>
          <p:cNvSpPr txBox="1"/>
          <p:nvPr>
            <p:ph idx="1" type="body"/>
          </p:nvPr>
        </p:nvSpPr>
        <p:spPr>
          <a:xfrm>
            <a:off x="3814763" y="1497806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Name: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Elizabeth Yun (윤다희)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Grade: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Graduate School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Major: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M.S. Marketing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Fun Fact: 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I like Mint Chocolate</a:t>
            </a:r>
            <a:endParaRPr/>
          </a:p>
        </p:txBody>
      </p:sp>
      <p:sp>
        <p:nvSpPr>
          <p:cNvPr id="528" name="Google Shape;528;p61"/>
          <p:cNvSpPr/>
          <p:nvPr/>
        </p:nvSpPr>
        <p:spPr>
          <a:xfrm>
            <a:off x="200025" y="671513"/>
            <a:ext cx="227885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9" name="Google Shape;529;p61"/>
          <p:cNvPicPr preferRelativeResize="0"/>
          <p:nvPr/>
        </p:nvPicPr>
        <p:blipFill rotWithShape="1">
          <a:blip r:embed="rId3">
            <a:alphaModFix/>
          </a:blip>
          <a:srcRect b="24453" l="17891" r="19549" t="0"/>
          <a:stretch/>
        </p:blipFill>
        <p:spPr>
          <a:xfrm>
            <a:off x="845114" y="1213244"/>
            <a:ext cx="2282989" cy="338934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2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Operation</a:t>
            </a:r>
            <a:endParaRPr/>
          </a:p>
        </p:txBody>
      </p:sp>
      <p:pic>
        <p:nvPicPr>
          <p:cNvPr id="535" name="Google Shape;535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5838" y="1437708"/>
            <a:ext cx="3400425" cy="2268084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2"/>
          <p:cNvSpPr txBox="1"/>
          <p:nvPr/>
        </p:nvSpPr>
        <p:spPr>
          <a:xfrm>
            <a:off x="5600700" y="1737267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Events</a:t>
            </a:r>
            <a:endParaRPr sz="1100"/>
          </a:p>
        </p:txBody>
      </p:sp>
      <p:sp>
        <p:nvSpPr>
          <p:cNvPr id="537" name="Google Shape;537;p62"/>
          <p:cNvSpPr txBox="1"/>
          <p:nvPr/>
        </p:nvSpPr>
        <p:spPr>
          <a:xfrm>
            <a:off x="5071181" y="2726822"/>
            <a:ext cx="3065551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2-3 Events per </a:t>
            </a: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semester</a:t>
            </a:r>
            <a:endParaRPr sz="1100"/>
          </a:p>
        </p:txBody>
      </p:sp>
      <p:sp>
        <p:nvSpPr>
          <p:cNvPr id="538" name="Google Shape;538;p62"/>
          <p:cNvSpPr/>
          <p:nvPr/>
        </p:nvSpPr>
        <p:spPr>
          <a:xfrm>
            <a:off x="200025" y="671513"/>
            <a:ext cx="227885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63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Operation</a:t>
            </a:r>
            <a:endParaRPr/>
          </a:p>
        </p:txBody>
      </p:sp>
      <p:pic>
        <p:nvPicPr>
          <p:cNvPr descr="666 Brown Bag Lunch Illustrations &amp;amp; Clip Art - iStock" id="544" name="Google Shape;54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7456" y="877856"/>
            <a:ext cx="4786313" cy="475499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3"/>
          <p:cNvSpPr txBox="1"/>
          <p:nvPr/>
        </p:nvSpPr>
        <p:spPr>
          <a:xfrm>
            <a:off x="3107531" y="682831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Brown Bag</a:t>
            </a:r>
            <a:endParaRPr sz="1100"/>
          </a:p>
        </p:txBody>
      </p:sp>
      <p:sp>
        <p:nvSpPr>
          <p:cNvPr id="546" name="Google Shape;546;p63"/>
          <p:cNvSpPr txBox="1"/>
          <p:nvPr/>
        </p:nvSpPr>
        <p:spPr>
          <a:xfrm>
            <a:off x="2749462" y="2750918"/>
            <a:ext cx="2636926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0955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Delegate Brown bags and Schedule</a:t>
            </a:r>
            <a:endParaRPr sz="21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547" name="Google Shape;547;p63"/>
          <p:cNvSpPr/>
          <p:nvPr/>
        </p:nvSpPr>
        <p:spPr>
          <a:xfrm>
            <a:off x="200025" y="671513"/>
            <a:ext cx="227885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own concrete building near green trees during daytime" id="155" name="Google Shape;15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64058"/>
            <a:ext cx="9144000" cy="607161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65882"/>
            </a:scheme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8"/>
          <p:cNvSpPr txBox="1"/>
          <p:nvPr>
            <p:ph type="title"/>
          </p:nvPr>
        </p:nvSpPr>
        <p:spPr>
          <a:xfrm>
            <a:off x="221043" y="21031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b="1" lang="en" sz="4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About UKA</a:t>
            </a:r>
            <a:endParaRPr/>
          </a:p>
        </p:txBody>
      </p:sp>
      <p:sp>
        <p:nvSpPr>
          <p:cNvPr id="158" name="Google Shape;158;p28"/>
          <p:cNvSpPr txBox="1"/>
          <p:nvPr/>
        </p:nvSpPr>
        <p:spPr>
          <a:xfrm>
            <a:off x="1182083" y="1858610"/>
            <a:ext cx="7026085" cy="11200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Founded in 2019, UKA stands for </a:t>
            </a:r>
            <a:r>
              <a:rPr b="1" i="0" lang="en" sz="2400" u="none" cap="none" strike="noStrike">
                <a:solidFill>
                  <a:srgbClr val="F68D25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b="1" i="0" lang="en" sz="2400" u="none" cap="none" strike="noStrike">
                <a:solidFill>
                  <a:srgbClr val="F68D25"/>
                </a:solidFill>
                <a:latin typeface="Calibri"/>
                <a:ea typeface="Calibri"/>
                <a:cs typeface="Calibri"/>
                <a:sym typeface="Calibri"/>
              </a:rPr>
              <a:t>PROFESSIONAL</a:t>
            </a:r>
            <a:r>
              <a:rPr b="0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development of Korean students in UT.</a:t>
            </a:r>
            <a:endParaRPr sz="11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4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End-of-Semester Events</a:t>
            </a:r>
            <a:endParaRPr/>
          </a:p>
        </p:txBody>
      </p:sp>
      <p:sp>
        <p:nvSpPr>
          <p:cNvPr id="553" name="Google Shape;553;p64"/>
          <p:cNvSpPr/>
          <p:nvPr/>
        </p:nvSpPr>
        <p:spPr>
          <a:xfrm>
            <a:off x="200025" y="671513"/>
            <a:ext cx="5172075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ree Christmas Pine Tree Flat Icon - Available in SVG, PNG, EPS, AI &amp; Icon  fonts" id="554" name="Google Shape;554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2279" y="1076920"/>
            <a:ext cx="2989659" cy="298965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64"/>
          <p:cNvSpPr txBox="1"/>
          <p:nvPr/>
        </p:nvSpPr>
        <p:spPr>
          <a:xfrm>
            <a:off x="1491258" y="3974901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Christmas</a:t>
            </a:r>
            <a:endParaRPr sz="11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Party</a:t>
            </a:r>
            <a:endParaRPr sz="1100"/>
          </a:p>
        </p:txBody>
      </p:sp>
      <p:pic>
        <p:nvPicPr>
          <p:cNvPr descr="A group of people in a circle&#10;&#10;Description automatically generated with low confidence" id="556" name="Google Shape;556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16700" y="1276946"/>
            <a:ext cx="2589607" cy="2589607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64"/>
          <p:cNvSpPr txBox="1"/>
          <p:nvPr/>
        </p:nvSpPr>
        <p:spPr>
          <a:xfrm>
            <a:off x="5225654" y="3866554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Spring</a:t>
            </a:r>
            <a:endParaRPr sz="11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Banquet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5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Committee Office Hours</a:t>
            </a:r>
            <a:endParaRPr/>
          </a:p>
        </p:txBody>
      </p:sp>
      <p:sp>
        <p:nvSpPr>
          <p:cNvPr id="564" name="Google Shape;564;p65"/>
          <p:cNvSpPr/>
          <p:nvPr/>
        </p:nvSpPr>
        <p:spPr>
          <a:xfrm>
            <a:off x="200025" y="671513"/>
            <a:ext cx="496490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hape&#10;&#10;Description automatically generated with low confidence" id="565" name="Google Shape;565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2971" y="1248548"/>
            <a:ext cx="1812129" cy="1812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low confidence" id="566" name="Google Shape;566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8900" y="1248548"/>
            <a:ext cx="1812129" cy="1812129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5"/>
          <p:cNvSpPr txBox="1"/>
          <p:nvPr/>
        </p:nvSpPr>
        <p:spPr>
          <a:xfrm>
            <a:off x="6041219" y="1541282"/>
            <a:ext cx="66749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AE956D"/>
                </a:solidFill>
                <a:latin typeface="Malgun Gothic"/>
                <a:ea typeface="Malgun Gothic"/>
                <a:cs typeface="Malgun Gothic"/>
                <a:sym typeface="Malgun Gothic"/>
              </a:rPr>
              <a:t>SEP</a:t>
            </a:r>
            <a:endParaRPr sz="1100"/>
          </a:p>
        </p:txBody>
      </p:sp>
      <p:sp>
        <p:nvSpPr>
          <p:cNvPr id="568" name="Google Shape;568;p65"/>
          <p:cNvSpPr txBox="1"/>
          <p:nvPr/>
        </p:nvSpPr>
        <p:spPr>
          <a:xfrm>
            <a:off x="2435291" y="1541281"/>
            <a:ext cx="66749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AE956D"/>
                </a:solidFill>
                <a:latin typeface="Malgun Gothic"/>
                <a:ea typeface="Malgun Gothic"/>
                <a:cs typeface="Malgun Gothic"/>
                <a:sym typeface="Malgun Gothic"/>
              </a:rPr>
              <a:t>SEP</a:t>
            </a:r>
            <a:endParaRPr sz="1100"/>
          </a:p>
        </p:txBody>
      </p:sp>
      <p:sp>
        <p:nvSpPr>
          <p:cNvPr id="569" name="Google Shape;569;p65"/>
          <p:cNvSpPr txBox="1"/>
          <p:nvPr/>
        </p:nvSpPr>
        <p:spPr>
          <a:xfrm>
            <a:off x="2532672" y="2079680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8</a:t>
            </a:r>
            <a:endParaRPr sz="1100"/>
          </a:p>
        </p:txBody>
      </p:sp>
      <p:sp>
        <p:nvSpPr>
          <p:cNvPr id="570" name="Google Shape;570;p65"/>
          <p:cNvSpPr txBox="1"/>
          <p:nvPr/>
        </p:nvSpPr>
        <p:spPr>
          <a:xfrm>
            <a:off x="6138601" y="2079679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9</a:t>
            </a:r>
            <a:endParaRPr sz="1100"/>
          </a:p>
        </p:txBody>
      </p:sp>
      <p:sp>
        <p:nvSpPr>
          <p:cNvPr id="571" name="Google Shape;571;p65"/>
          <p:cNvSpPr txBox="1"/>
          <p:nvPr/>
        </p:nvSpPr>
        <p:spPr>
          <a:xfrm>
            <a:off x="1665415" y="3156243"/>
            <a:ext cx="2207239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 – 10am to 12pm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Elizabeth Yun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Administration – 5pm to 7pm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Chris Yeom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Informatics – 5pm to 7pm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Jiwon Han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65"/>
          <p:cNvSpPr txBox="1"/>
          <p:nvPr/>
        </p:nvSpPr>
        <p:spPr>
          <a:xfrm>
            <a:off x="5432158" y="3156242"/>
            <a:ext cx="1885613" cy="152349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Finance – 5pm to 7pm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Philip Kim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Marketing – 5pm to 7pm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Jeongmin Park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6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Committee Interview</a:t>
            </a:r>
            <a:endParaRPr/>
          </a:p>
        </p:txBody>
      </p:sp>
      <p:sp>
        <p:nvSpPr>
          <p:cNvPr id="578" name="Google Shape;578;p66"/>
          <p:cNvSpPr/>
          <p:nvPr/>
        </p:nvSpPr>
        <p:spPr>
          <a:xfrm>
            <a:off x="200026" y="671513"/>
            <a:ext cx="4423823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hape&#10;&#10;Description automatically generated with low confidence" id="579" name="Google Shape;57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6908" y="1784329"/>
            <a:ext cx="1812129" cy="1812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low confidence" id="580" name="Google Shape;580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5935" y="1784329"/>
            <a:ext cx="1812129" cy="18121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low confidence" id="581" name="Google Shape;581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4963" y="1784329"/>
            <a:ext cx="1812129" cy="181212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66"/>
          <p:cNvSpPr txBox="1"/>
          <p:nvPr/>
        </p:nvSpPr>
        <p:spPr>
          <a:xfrm>
            <a:off x="4238255" y="2077064"/>
            <a:ext cx="66749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AE956D"/>
                </a:solidFill>
                <a:latin typeface="Malgun Gothic"/>
                <a:ea typeface="Malgun Gothic"/>
                <a:cs typeface="Malgun Gothic"/>
                <a:sym typeface="Malgun Gothic"/>
              </a:rPr>
              <a:t>SEP</a:t>
            </a:r>
            <a:endParaRPr sz="1100"/>
          </a:p>
        </p:txBody>
      </p:sp>
      <p:sp>
        <p:nvSpPr>
          <p:cNvPr id="583" name="Google Shape;583;p66"/>
          <p:cNvSpPr txBox="1"/>
          <p:nvPr/>
        </p:nvSpPr>
        <p:spPr>
          <a:xfrm>
            <a:off x="1529227" y="2077063"/>
            <a:ext cx="66749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AE956D"/>
                </a:solidFill>
                <a:latin typeface="Malgun Gothic"/>
                <a:ea typeface="Malgun Gothic"/>
                <a:cs typeface="Malgun Gothic"/>
                <a:sym typeface="Malgun Gothic"/>
              </a:rPr>
              <a:t>SEP</a:t>
            </a:r>
            <a:endParaRPr sz="1100"/>
          </a:p>
        </p:txBody>
      </p:sp>
      <p:sp>
        <p:nvSpPr>
          <p:cNvPr id="584" name="Google Shape;584;p66"/>
          <p:cNvSpPr txBox="1"/>
          <p:nvPr/>
        </p:nvSpPr>
        <p:spPr>
          <a:xfrm>
            <a:off x="6947283" y="2077062"/>
            <a:ext cx="667490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AE956D"/>
                </a:solidFill>
                <a:latin typeface="Malgun Gothic"/>
                <a:ea typeface="Malgun Gothic"/>
                <a:cs typeface="Malgun Gothic"/>
                <a:sym typeface="Malgun Gothic"/>
              </a:rPr>
              <a:t>SEP</a:t>
            </a:r>
            <a:endParaRPr sz="1100"/>
          </a:p>
        </p:txBody>
      </p:sp>
      <p:sp>
        <p:nvSpPr>
          <p:cNvPr id="585" name="Google Shape;585;p66"/>
          <p:cNvSpPr txBox="1"/>
          <p:nvPr/>
        </p:nvSpPr>
        <p:spPr>
          <a:xfrm>
            <a:off x="1459495" y="2615461"/>
            <a:ext cx="806952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13</a:t>
            </a:r>
            <a:endParaRPr sz="1100"/>
          </a:p>
        </p:txBody>
      </p:sp>
      <p:sp>
        <p:nvSpPr>
          <p:cNvPr id="586" name="Google Shape;586;p66"/>
          <p:cNvSpPr txBox="1"/>
          <p:nvPr/>
        </p:nvSpPr>
        <p:spPr>
          <a:xfrm>
            <a:off x="6877552" y="2615461"/>
            <a:ext cx="806952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15</a:t>
            </a:r>
            <a:endParaRPr sz="1100"/>
          </a:p>
        </p:txBody>
      </p:sp>
      <p:sp>
        <p:nvSpPr>
          <p:cNvPr id="587" name="Google Shape;587;p66"/>
          <p:cNvSpPr txBox="1"/>
          <p:nvPr/>
        </p:nvSpPr>
        <p:spPr>
          <a:xfrm>
            <a:off x="4168524" y="2615461"/>
            <a:ext cx="806952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14</a:t>
            </a:r>
            <a:endParaRPr sz="11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7"/>
          <p:cNvSpPr txBox="1"/>
          <p:nvPr/>
        </p:nvSpPr>
        <p:spPr>
          <a:xfrm>
            <a:off x="3053892" y="309127"/>
            <a:ext cx="3036216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Dongari Leader</a:t>
            </a:r>
            <a:endParaRPr sz="1100"/>
          </a:p>
        </p:txBody>
      </p:sp>
      <p:pic>
        <p:nvPicPr>
          <p:cNvPr descr="마케팅칼럼] 주장 완장의 의미" id="594" name="Google Shape;59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0" y="1126403"/>
            <a:ext cx="2547775" cy="3197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8"/>
          <p:cNvSpPr txBox="1"/>
          <p:nvPr/>
        </p:nvSpPr>
        <p:spPr>
          <a:xfrm>
            <a:off x="331981" y="309127"/>
            <a:ext cx="3036216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Dongari Leader</a:t>
            </a:r>
            <a:endParaRPr sz="1100"/>
          </a:p>
        </p:txBody>
      </p:sp>
      <p:sp>
        <p:nvSpPr>
          <p:cNvPr id="601" name="Google Shape;601;p68"/>
          <p:cNvSpPr txBox="1"/>
          <p:nvPr/>
        </p:nvSpPr>
        <p:spPr>
          <a:xfrm>
            <a:off x="3550443" y="1641356"/>
            <a:ext cx="494782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A group must have a </a:t>
            </a:r>
            <a:r>
              <a:rPr b="1" lang="en" sz="18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LEADER</a:t>
            </a:r>
            <a:r>
              <a:rPr lang="en" sz="18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, and we create a Dongari as soon as it obtains a </a:t>
            </a:r>
            <a:r>
              <a:rPr b="1" lang="en" sz="18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LEADER</a:t>
            </a:r>
            <a:r>
              <a:rPr lang="en" sz="18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.</a:t>
            </a:r>
            <a:endParaRPr sz="1100"/>
          </a:p>
        </p:txBody>
      </p:sp>
      <p:sp>
        <p:nvSpPr>
          <p:cNvPr id="602" name="Google Shape;602;p68"/>
          <p:cNvSpPr txBox="1"/>
          <p:nvPr/>
        </p:nvSpPr>
        <p:spPr>
          <a:xfrm>
            <a:off x="3550444" y="2930042"/>
            <a:ext cx="4836319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Some Dongaries are </a:t>
            </a:r>
            <a:r>
              <a:rPr b="1" i="0" lang="en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POPULAR</a:t>
            </a:r>
            <a:r>
              <a:rPr b="0" i="0" lang="en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but cannot be created without a </a:t>
            </a:r>
            <a:r>
              <a:rPr b="1" i="0" lang="en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LEADER</a:t>
            </a:r>
            <a:r>
              <a:rPr b="0" i="0" lang="en" sz="18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.</a:t>
            </a:r>
            <a:endParaRPr sz="1100"/>
          </a:p>
        </p:txBody>
      </p:sp>
      <p:pic>
        <p:nvPicPr>
          <p:cNvPr descr="마케팅칼럼] 주장 완장의 의미" id="603" name="Google Shape;60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63" y="1126403"/>
            <a:ext cx="2547775" cy="3197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9"/>
          <p:cNvSpPr txBox="1"/>
          <p:nvPr/>
        </p:nvSpPr>
        <p:spPr>
          <a:xfrm>
            <a:off x="2505208" y="344846"/>
            <a:ext cx="4133584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Dongari Qualification</a:t>
            </a:r>
            <a:endParaRPr sz="1100"/>
          </a:p>
        </p:txBody>
      </p:sp>
      <p:pic>
        <p:nvPicPr>
          <p:cNvPr descr="Shape&#10;&#10;Description automatically generated with low confidence" id="610" name="Google Shape;61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1575" y="1388117"/>
            <a:ext cx="2367266" cy="236726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69"/>
          <p:cNvSpPr txBox="1"/>
          <p:nvPr/>
        </p:nvSpPr>
        <p:spPr>
          <a:xfrm>
            <a:off x="1740671" y="3857819"/>
            <a:ext cx="1529072" cy="49152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5 Members</a:t>
            </a:r>
            <a:endParaRPr sz="1100"/>
          </a:p>
        </p:txBody>
      </p:sp>
      <p:pic>
        <p:nvPicPr>
          <p:cNvPr descr="Shape&#10;&#10;Description automatically generated with low confidence" id="612" name="Google Shape;612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7260" y="1464469"/>
            <a:ext cx="2214563" cy="2214563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69"/>
          <p:cNvSpPr txBox="1"/>
          <p:nvPr/>
        </p:nvSpPr>
        <p:spPr>
          <a:xfrm>
            <a:off x="5874258" y="3857819"/>
            <a:ext cx="1196482" cy="49152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 Leader</a:t>
            </a:r>
            <a:endParaRPr sz="11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70"/>
          <p:cNvSpPr txBox="1"/>
          <p:nvPr/>
        </p:nvSpPr>
        <p:spPr>
          <a:xfrm>
            <a:off x="2895243" y="366277"/>
            <a:ext cx="3353514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Situation</a:t>
            </a:r>
            <a:endParaRPr sz="1100"/>
          </a:p>
        </p:txBody>
      </p:sp>
      <p:sp>
        <p:nvSpPr>
          <p:cNvPr id="620" name="Google Shape;620;p70"/>
          <p:cNvSpPr txBox="1"/>
          <p:nvPr/>
        </p:nvSpPr>
        <p:spPr>
          <a:xfrm>
            <a:off x="774417" y="1403905"/>
            <a:ext cx="4836319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Dongari WITH a leader</a:t>
            </a:r>
            <a:endParaRPr sz="1100"/>
          </a:p>
        </p:txBody>
      </p:sp>
      <p:sp>
        <p:nvSpPr>
          <p:cNvPr id="621" name="Google Shape;621;p70"/>
          <p:cNvSpPr/>
          <p:nvPr/>
        </p:nvSpPr>
        <p:spPr>
          <a:xfrm>
            <a:off x="4329113" y="1564481"/>
            <a:ext cx="121444" cy="121444"/>
          </a:xfrm>
          <a:prstGeom prst="ellipse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70"/>
          <p:cNvSpPr/>
          <p:nvPr/>
        </p:nvSpPr>
        <p:spPr>
          <a:xfrm>
            <a:off x="585788" y="1562473"/>
            <a:ext cx="121444" cy="121444"/>
          </a:xfrm>
          <a:prstGeom prst="ellipse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70"/>
          <p:cNvSpPr txBox="1"/>
          <p:nvPr/>
        </p:nvSpPr>
        <p:spPr>
          <a:xfrm>
            <a:off x="768590" y="1842486"/>
            <a:ext cx="2162372" cy="24305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Gaming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Basketball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Golf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Volleyball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Stock Discussion</a:t>
            </a:r>
            <a:endParaRPr sz="1100"/>
          </a:p>
        </p:txBody>
      </p:sp>
      <p:sp>
        <p:nvSpPr>
          <p:cNvPr id="624" name="Google Shape;624;p70"/>
          <p:cNvSpPr/>
          <p:nvPr/>
        </p:nvSpPr>
        <p:spPr>
          <a:xfrm>
            <a:off x="629364" y="1971675"/>
            <a:ext cx="34289" cy="2287045"/>
          </a:xfrm>
          <a:prstGeom prst="rect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71"/>
          <p:cNvSpPr txBox="1"/>
          <p:nvPr/>
        </p:nvSpPr>
        <p:spPr>
          <a:xfrm>
            <a:off x="2895243" y="366277"/>
            <a:ext cx="3353514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Situation</a:t>
            </a:r>
            <a:endParaRPr sz="1100"/>
          </a:p>
        </p:txBody>
      </p:sp>
      <p:sp>
        <p:nvSpPr>
          <p:cNvPr id="631" name="Google Shape;631;p71"/>
          <p:cNvSpPr txBox="1"/>
          <p:nvPr/>
        </p:nvSpPr>
        <p:spPr>
          <a:xfrm>
            <a:off x="2930962" y="1403905"/>
            <a:ext cx="5753654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Popular Dongari WITHOUT a leader</a:t>
            </a:r>
            <a:endParaRPr sz="1100"/>
          </a:p>
        </p:txBody>
      </p:sp>
      <p:sp>
        <p:nvSpPr>
          <p:cNvPr id="632" name="Google Shape;632;p71"/>
          <p:cNvSpPr/>
          <p:nvPr/>
        </p:nvSpPr>
        <p:spPr>
          <a:xfrm>
            <a:off x="8358188" y="1564481"/>
            <a:ext cx="121444" cy="121444"/>
          </a:xfrm>
          <a:prstGeom prst="ellipse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71"/>
          <p:cNvSpPr/>
          <p:nvPr/>
        </p:nvSpPr>
        <p:spPr>
          <a:xfrm>
            <a:off x="2725978" y="1562473"/>
            <a:ext cx="121444" cy="121444"/>
          </a:xfrm>
          <a:prstGeom prst="ellipse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71"/>
          <p:cNvSpPr txBox="1"/>
          <p:nvPr/>
        </p:nvSpPr>
        <p:spPr>
          <a:xfrm>
            <a:off x="6654356" y="1842486"/>
            <a:ext cx="1703832" cy="194577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UKA Foodies</a:t>
            </a:r>
            <a:endParaRPr sz="1100"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Movie</a:t>
            </a:r>
            <a:endParaRPr sz="1100"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Board Game</a:t>
            </a:r>
            <a:endParaRPr sz="1100"/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Tennis</a:t>
            </a:r>
            <a:endParaRPr sz="1100"/>
          </a:p>
        </p:txBody>
      </p:sp>
      <p:sp>
        <p:nvSpPr>
          <p:cNvPr id="635" name="Google Shape;635;p71"/>
          <p:cNvSpPr/>
          <p:nvPr/>
        </p:nvSpPr>
        <p:spPr>
          <a:xfrm>
            <a:off x="8401764" y="1971675"/>
            <a:ext cx="34289" cy="1816585"/>
          </a:xfrm>
          <a:prstGeom prst="rect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2"/>
          <p:cNvSpPr txBox="1"/>
          <p:nvPr/>
        </p:nvSpPr>
        <p:spPr>
          <a:xfrm>
            <a:off x="2895243" y="366277"/>
            <a:ext cx="3353514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Current Situation</a:t>
            </a:r>
            <a:endParaRPr sz="1100"/>
          </a:p>
        </p:txBody>
      </p:sp>
      <p:sp>
        <p:nvSpPr>
          <p:cNvPr id="642" name="Google Shape;642;p72"/>
          <p:cNvSpPr txBox="1"/>
          <p:nvPr/>
        </p:nvSpPr>
        <p:spPr>
          <a:xfrm>
            <a:off x="1818561" y="1403903"/>
            <a:ext cx="1076682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KAMU</a:t>
            </a:r>
            <a:endParaRPr sz="1100"/>
          </a:p>
        </p:txBody>
      </p:sp>
      <p:sp>
        <p:nvSpPr>
          <p:cNvPr id="643" name="Google Shape;643;p72"/>
          <p:cNvSpPr/>
          <p:nvPr/>
        </p:nvSpPr>
        <p:spPr>
          <a:xfrm>
            <a:off x="5804202" y="1564481"/>
            <a:ext cx="121444" cy="121444"/>
          </a:xfrm>
          <a:prstGeom prst="ellipse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72"/>
          <p:cNvSpPr/>
          <p:nvPr/>
        </p:nvSpPr>
        <p:spPr>
          <a:xfrm>
            <a:off x="1618191" y="1562473"/>
            <a:ext cx="121444" cy="121444"/>
          </a:xfrm>
          <a:prstGeom prst="ellipse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72"/>
          <p:cNvSpPr txBox="1"/>
          <p:nvPr/>
        </p:nvSpPr>
        <p:spPr>
          <a:xfrm>
            <a:off x="6467668" y="3788260"/>
            <a:ext cx="940401" cy="49152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Soccer</a:t>
            </a:r>
            <a:endParaRPr sz="1100"/>
          </a:p>
        </p:txBody>
      </p:sp>
      <p:sp>
        <p:nvSpPr>
          <p:cNvPr id="646" name="Google Shape;646;p72"/>
          <p:cNvSpPr/>
          <p:nvPr/>
        </p:nvSpPr>
        <p:spPr>
          <a:xfrm>
            <a:off x="4537711" y="1403905"/>
            <a:ext cx="34289" cy="2875883"/>
          </a:xfrm>
          <a:prstGeom prst="rect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72"/>
          <p:cNvSpPr txBox="1"/>
          <p:nvPr/>
        </p:nvSpPr>
        <p:spPr>
          <a:xfrm>
            <a:off x="6004572" y="1403905"/>
            <a:ext cx="2213968" cy="4385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Red Devil FC</a:t>
            </a:r>
            <a:endParaRPr sz="1100"/>
          </a:p>
        </p:txBody>
      </p:sp>
      <p:pic>
        <p:nvPicPr>
          <p:cNvPr descr="스포츠, 축구 무료 아이콘 의 LibreICONS Black" id="648" name="Google Shape;64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196" y="2076295"/>
            <a:ext cx="1607344" cy="1607344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72"/>
          <p:cNvSpPr txBox="1"/>
          <p:nvPr/>
        </p:nvSpPr>
        <p:spPr>
          <a:xfrm>
            <a:off x="1838848" y="3788260"/>
            <a:ext cx="899525" cy="49152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Dance</a:t>
            </a:r>
            <a:endParaRPr sz="1100"/>
          </a:p>
        </p:txBody>
      </p:sp>
      <p:pic>
        <p:nvPicPr>
          <p:cNvPr descr="Shape&#10;&#10;Description automatically generated with medium confidence" id="650" name="Google Shape;650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3587" y="2492458"/>
            <a:ext cx="2786630" cy="961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73"/>
          <p:cNvSpPr txBox="1"/>
          <p:nvPr/>
        </p:nvSpPr>
        <p:spPr>
          <a:xfrm>
            <a:off x="2739695" y="366277"/>
            <a:ext cx="3664610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 of Dongari</a:t>
            </a:r>
            <a:endParaRPr b="1"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73"/>
          <p:cNvSpPr/>
          <p:nvPr/>
        </p:nvSpPr>
        <p:spPr>
          <a:xfrm rot="5400000">
            <a:off x="4460234" y="-922101"/>
            <a:ext cx="34289" cy="3475367"/>
          </a:xfrm>
          <a:prstGeom prst="rect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73"/>
          <p:cNvSpPr/>
          <p:nvPr/>
        </p:nvSpPr>
        <p:spPr>
          <a:xfrm>
            <a:off x="907256" y="2716055"/>
            <a:ext cx="7329488" cy="34289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73"/>
          <p:cNvSpPr/>
          <p:nvPr/>
        </p:nvSpPr>
        <p:spPr>
          <a:xfrm>
            <a:off x="907256" y="2225279"/>
            <a:ext cx="1050131" cy="105013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73"/>
          <p:cNvSpPr/>
          <p:nvPr/>
        </p:nvSpPr>
        <p:spPr>
          <a:xfrm>
            <a:off x="2993231" y="2225279"/>
            <a:ext cx="1050131" cy="105013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73"/>
          <p:cNvSpPr/>
          <p:nvPr/>
        </p:nvSpPr>
        <p:spPr>
          <a:xfrm>
            <a:off x="5100638" y="2225279"/>
            <a:ext cx="1050131" cy="105013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73"/>
          <p:cNvSpPr/>
          <p:nvPr/>
        </p:nvSpPr>
        <p:spPr>
          <a:xfrm>
            <a:off x="7186613" y="2225279"/>
            <a:ext cx="1050131" cy="105013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73"/>
          <p:cNvSpPr txBox="1"/>
          <p:nvPr/>
        </p:nvSpPr>
        <p:spPr>
          <a:xfrm>
            <a:off x="1195958" y="3565244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</a:t>
            </a:r>
            <a:endParaRPr sz="1100"/>
          </a:p>
        </p:txBody>
      </p:sp>
      <p:sp>
        <p:nvSpPr>
          <p:cNvPr id="664" name="Google Shape;664;p73"/>
          <p:cNvSpPr txBox="1"/>
          <p:nvPr/>
        </p:nvSpPr>
        <p:spPr>
          <a:xfrm>
            <a:off x="3281933" y="3565757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endParaRPr sz="1100"/>
          </a:p>
        </p:txBody>
      </p:sp>
      <p:sp>
        <p:nvSpPr>
          <p:cNvPr id="665" name="Google Shape;665;p73"/>
          <p:cNvSpPr txBox="1"/>
          <p:nvPr/>
        </p:nvSpPr>
        <p:spPr>
          <a:xfrm>
            <a:off x="5389340" y="3583315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r>
            <a:endParaRPr sz="1100"/>
          </a:p>
        </p:txBody>
      </p:sp>
      <p:sp>
        <p:nvSpPr>
          <p:cNvPr id="666" name="Google Shape;666;p73"/>
          <p:cNvSpPr txBox="1"/>
          <p:nvPr/>
        </p:nvSpPr>
        <p:spPr>
          <a:xfrm>
            <a:off x="7475315" y="3583314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/>
          <p:nvPr/>
        </p:nvSpPr>
        <p:spPr>
          <a:xfrm>
            <a:off x="160734" y="657225"/>
            <a:ext cx="4879181" cy="3571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9"/>
          <p:cNvSpPr txBox="1"/>
          <p:nvPr>
            <p:ph type="title"/>
          </p:nvPr>
        </p:nvSpPr>
        <p:spPr>
          <a:xfrm>
            <a:off x="-1343025" y="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Committee Application</a:t>
            </a:r>
            <a:endParaRPr/>
          </a:p>
        </p:txBody>
      </p:sp>
      <p:pic>
        <p:nvPicPr>
          <p:cNvPr descr="Qr code&#10;&#10;Description automatically generated" id="166" name="Google Shape;166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62323" y="1916207"/>
            <a:ext cx="2419354" cy="241935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/>
        </p:nvSpPr>
        <p:spPr>
          <a:xfrm>
            <a:off x="2918185" y="1258982"/>
            <a:ext cx="5242481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1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Due date:  </a:t>
            </a:r>
            <a:r>
              <a:rPr b="0" i="0" lang="en" sz="2100" u="none" cap="none" strike="noStrik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9/12 11:59PM</a:t>
            </a:r>
            <a:endParaRPr sz="11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4"/>
          <p:cNvSpPr txBox="1"/>
          <p:nvPr/>
        </p:nvSpPr>
        <p:spPr>
          <a:xfrm>
            <a:off x="2739695" y="366277"/>
            <a:ext cx="3664610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 of Dongari</a:t>
            </a:r>
            <a:endParaRPr b="1"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74"/>
          <p:cNvSpPr/>
          <p:nvPr/>
        </p:nvSpPr>
        <p:spPr>
          <a:xfrm rot="5400000">
            <a:off x="4460234" y="-922101"/>
            <a:ext cx="34289" cy="3475367"/>
          </a:xfrm>
          <a:prstGeom prst="rect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74"/>
          <p:cNvSpPr/>
          <p:nvPr/>
        </p:nvSpPr>
        <p:spPr>
          <a:xfrm>
            <a:off x="907256" y="2716055"/>
            <a:ext cx="7329488" cy="34289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74"/>
          <p:cNvSpPr/>
          <p:nvPr/>
        </p:nvSpPr>
        <p:spPr>
          <a:xfrm>
            <a:off x="599352" y="1917374"/>
            <a:ext cx="1665940" cy="1665940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74"/>
          <p:cNvSpPr/>
          <p:nvPr/>
        </p:nvSpPr>
        <p:spPr>
          <a:xfrm>
            <a:off x="2993232" y="2230970"/>
            <a:ext cx="1050131" cy="105013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74"/>
          <p:cNvSpPr/>
          <p:nvPr/>
        </p:nvSpPr>
        <p:spPr>
          <a:xfrm>
            <a:off x="5100638" y="2225279"/>
            <a:ext cx="1050131" cy="105013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74"/>
          <p:cNvSpPr/>
          <p:nvPr/>
        </p:nvSpPr>
        <p:spPr>
          <a:xfrm>
            <a:off x="7186613" y="2225279"/>
            <a:ext cx="1050131" cy="105013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74"/>
          <p:cNvSpPr txBox="1"/>
          <p:nvPr/>
        </p:nvSpPr>
        <p:spPr>
          <a:xfrm>
            <a:off x="1195958" y="3565244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</a:t>
            </a:r>
            <a:endParaRPr sz="1100"/>
          </a:p>
        </p:txBody>
      </p:sp>
      <p:sp>
        <p:nvSpPr>
          <p:cNvPr id="680" name="Google Shape;680;p74"/>
          <p:cNvSpPr txBox="1"/>
          <p:nvPr/>
        </p:nvSpPr>
        <p:spPr>
          <a:xfrm>
            <a:off x="3281933" y="3565757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endParaRPr sz="1100"/>
          </a:p>
        </p:txBody>
      </p:sp>
      <p:sp>
        <p:nvSpPr>
          <p:cNvPr id="681" name="Google Shape;681;p74"/>
          <p:cNvSpPr txBox="1"/>
          <p:nvPr/>
        </p:nvSpPr>
        <p:spPr>
          <a:xfrm>
            <a:off x="5389340" y="3583315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r>
            <a:endParaRPr sz="1100"/>
          </a:p>
        </p:txBody>
      </p:sp>
      <p:sp>
        <p:nvSpPr>
          <p:cNvPr id="682" name="Google Shape;682;p74"/>
          <p:cNvSpPr txBox="1"/>
          <p:nvPr/>
        </p:nvSpPr>
        <p:spPr>
          <a:xfrm>
            <a:off x="7475315" y="3583314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</a:t>
            </a:r>
            <a:endParaRPr sz="1100"/>
          </a:p>
        </p:txBody>
      </p:sp>
      <p:sp>
        <p:nvSpPr>
          <p:cNvPr id="683" name="Google Shape;683;p74"/>
          <p:cNvSpPr txBox="1"/>
          <p:nvPr/>
        </p:nvSpPr>
        <p:spPr>
          <a:xfrm>
            <a:off x="485773" y="2398246"/>
            <a:ext cx="1893094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Application Form</a:t>
            </a:r>
            <a:endParaRPr sz="11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75"/>
          <p:cNvSpPr txBox="1"/>
          <p:nvPr/>
        </p:nvSpPr>
        <p:spPr>
          <a:xfrm>
            <a:off x="2739695" y="366277"/>
            <a:ext cx="3664610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 of Dongari</a:t>
            </a:r>
            <a:endParaRPr b="1"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75"/>
          <p:cNvSpPr/>
          <p:nvPr/>
        </p:nvSpPr>
        <p:spPr>
          <a:xfrm rot="5400000">
            <a:off x="4460234" y="-922101"/>
            <a:ext cx="34289" cy="3475367"/>
          </a:xfrm>
          <a:prstGeom prst="rect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75"/>
          <p:cNvSpPr/>
          <p:nvPr/>
        </p:nvSpPr>
        <p:spPr>
          <a:xfrm>
            <a:off x="907256" y="2716055"/>
            <a:ext cx="7329488" cy="34289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75"/>
          <p:cNvSpPr/>
          <p:nvPr/>
        </p:nvSpPr>
        <p:spPr>
          <a:xfrm>
            <a:off x="599352" y="1917374"/>
            <a:ext cx="1665940" cy="1665940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75"/>
          <p:cNvSpPr/>
          <p:nvPr/>
        </p:nvSpPr>
        <p:spPr>
          <a:xfrm>
            <a:off x="2691019" y="1928758"/>
            <a:ext cx="1654557" cy="1654557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75"/>
          <p:cNvSpPr/>
          <p:nvPr/>
        </p:nvSpPr>
        <p:spPr>
          <a:xfrm>
            <a:off x="5106329" y="2225279"/>
            <a:ext cx="1050131" cy="105013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5" name="Google Shape;695;p75"/>
          <p:cNvSpPr/>
          <p:nvPr/>
        </p:nvSpPr>
        <p:spPr>
          <a:xfrm>
            <a:off x="7186613" y="2225279"/>
            <a:ext cx="1050131" cy="105013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6" name="Google Shape;696;p75"/>
          <p:cNvSpPr txBox="1"/>
          <p:nvPr/>
        </p:nvSpPr>
        <p:spPr>
          <a:xfrm>
            <a:off x="1195958" y="3565244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</a:t>
            </a:r>
            <a:endParaRPr sz="1100"/>
          </a:p>
        </p:txBody>
      </p:sp>
      <p:sp>
        <p:nvSpPr>
          <p:cNvPr id="697" name="Google Shape;697;p75"/>
          <p:cNvSpPr txBox="1"/>
          <p:nvPr/>
        </p:nvSpPr>
        <p:spPr>
          <a:xfrm>
            <a:off x="3281933" y="3565757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endParaRPr sz="1100"/>
          </a:p>
        </p:txBody>
      </p:sp>
      <p:sp>
        <p:nvSpPr>
          <p:cNvPr id="698" name="Google Shape;698;p75"/>
          <p:cNvSpPr txBox="1"/>
          <p:nvPr/>
        </p:nvSpPr>
        <p:spPr>
          <a:xfrm>
            <a:off x="5389340" y="3583315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r>
            <a:endParaRPr sz="1100"/>
          </a:p>
        </p:txBody>
      </p:sp>
      <p:sp>
        <p:nvSpPr>
          <p:cNvPr id="699" name="Google Shape;699;p75"/>
          <p:cNvSpPr txBox="1"/>
          <p:nvPr/>
        </p:nvSpPr>
        <p:spPr>
          <a:xfrm>
            <a:off x="7475315" y="3583314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</a:t>
            </a:r>
            <a:endParaRPr sz="1100"/>
          </a:p>
        </p:txBody>
      </p:sp>
      <p:sp>
        <p:nvSpPr>
          <p:cNvPr id="700" name="Google Shape;700;p75"/>
          <p:cNvSpPr txBox="1"/>
          <p:nvPr/>
        </p:nvSpPr>
        <p:spPr>
          <a:xfrm>
            <a:off x="485773" y="2398246"/>
            <a:ext cx="1893094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Application Form</a:t>
            </a:r>
            <a:endParaRPr sz="1100"/>
          </a:p>
        </p:txBody>
      </p:sp>
      <p:sp>
        <p:nvSpPr>
          <p:cNvPr id="701" name="Google Shape;701;p75"/>
          <p:cNvSpPr txBox="1"/>
          <p:nvPr/>
        </p:nvSpPr>
        <p:spPr>
          <a:xfrm>
            <a:off x="2584284" y="2375409"/>
            <a:ext cx="1893094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Leader Interview</a:t>
            </a:r>
            <a:endParaRPr sz="11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6"/>
          <p:cNvSpPr txBox="1"/>
          <p:nvPr/>
        </p:nvSpPr>
        <p:spPr>
          <a:xfrm>
            <a:off x="2739695" y="366277"/>
            <a:ext cx="3664610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 of Dongari</a:t>
            </a:r>
            <a:endParaRPr b="1"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76"/>
          <p:cNvSpPr/>
          <p:nvPr/>
        </p:nvSpPr>
        <p:spPr>
          <a:xfrm rot="5400000">
            <a:off x="4460234" y="-922101"/>
            <a:ext cx="34289" cy="3475367"/>
          </a:xfrm>
          <a:prstGeom prst="rect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76"/>
          <p:cNvSpPr/>
          <p:nvPr/>
        </p:nvSpPr>
        <p:spPr>
          <a:xfrm>
            <a:off x="907256" y="2716055"/>
            <a:ext cx="7329488" cy="34289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76"/>
          <p:cNvSpPr/>
          <p:nvPr/>
        </p:nvSpPr>
        <p:spPr>
          <a:xfrm>
            <a:off x="599352" y="1917374"/>
            <a:ext cx="1665940" cy="1665940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76"/>
          <p:cNvSpPr/>
          <p:nvPr/>
        </p:nvSpPr>
        <p:spPr>
          <a:xfrm>
            <a:off x="2691019" y="1928758"/>
            <a:ext cx="1654557" cy="1654557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76"/>
          <p:cNvSpPr/>
          <p:nvPr/>
        </p:nvSpPr>
        <p:spPr>
          <a:xfrm>
            <a:off x="4816494" y="1935444"/>
            <a:ext cx="1629801" cy="162980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76"/>
          <p:cNvSpPr/>
          <p:nvPr/>
        </p:nvSpPr>
        <p:spPr>
          <a:xfrm>
            <a:off x="7186613" y="2225279"/>
            <a:ext cx="1050131" cy="105013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76"/>
          <p:cNvSpPr txBox="1"/>
          <p:nvPr/>
        </p:nvSpPr>
        <p:spPr>
          <a:xfrm>
            <a:off x="1195958" y="3565244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</a:t>
            </a:r>
            <a:endParaRPr sz="1100"/>
          </a:p>
        </p:txBody>
      </p:sp>
      <p:sp>
        <p:nvSpPr>
          <p:cNvPr id="715" name="Google Shape;715;p76"/>
          <p:cNvSpPr txBox="1"/>
          <p:nvPr/>
        </p:nvSpPr>
        <p:spPr>
          <a:xfrm>
            <a:off x="3281933" y="3565757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endParaRPr sz="1100"/>
          </a:p>
        </p:txBody>
      </p:sp>
      <p:sp>
        <p:nvSpPr>
          <p:cNvPr id="716" name="Google Shape;716;p76"/>
          <p:cNvSpPr txBox="1"/>
          <p:nvPr/>
        </p:nvSpPr>
        <p:spPr>
          <a:xfrm>
            <a:off x="5389340" y="3583315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r>
            <a:endParaRPr sz="1100"/>
          </a:p>
        </p:txBody>
      </p:sp>
      <p:sp>
        <p:nvSpPr>
          <p:cNvPr id="717" name="Google Shape;717;p76"/>
          <p:cNvSpPr txBox="1"/>
          <p:nvPr/>
        </p:nvSpPr>
        <p:spPr>
          <a:xfrm>
            <a:off x="7475315" y="3583314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</a:t>
            </a:r>
            <a:endParaRPr sz="1100"/>
          </a:p>
        </p:txBody>
      </p:sp>
      <p:sp>
        <p:nvSpPr>
          <p:cNvPr id="718" name="Google Shape;718;p76"/>
          <p:cNvSpPr txBox="1"/>
          <p:nvPr/>
        </p:nvSpPr>
        <p:spPr>
          <a:xfrm>
            <a:off x="485773" y="2398246"/>
            <a:ext cx="1893094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Application Form</a:t>
            </a:r>
            <a:endParaRPr sz="1100"/>
          </a:p>
        </p:txBody>
      </p:sp>
      <p:sp>
        <p:nvSpPr>
          <p:cNvPr id="719" name="Google Shape;719;p76"/>
          <p:cNvSpPr txBox="1"/>
          <p:nvPr/>
        </p:nvSpPr>
        <p:spPr>
          <a:xfrm>
            <a:off x="2584284" y="2375409"/>
            <a:ext cx="1893094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Leader Interview</a:t>
            </a:r>
            <a:endParaRPr sz="1100"/>
          </a:p>
        </p:txBody>
      </p:sp>
      <p:sp>
        <p:nvSpPr>
          <p:cNvPr id="720" name="Google Shape;720;p76"/>
          <p:cNvSpPr txBox="1"/>
          <p:nvPr/>
        </p:nvSpPr>
        <p:spPr>
          <a:xfrm>
            <a:off x="4679155" y="2375409"/>
            <a:ext cx="1893094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Kakao Groupchat</a:t>
            </a:r>
            <a:endParaRPr b="1" sz="21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77"/>
          <p:cNvSpPr txBox="1"/>
          <p:nvPr/>
        </p:nvSpPr>
        <p:spPr>
          <a:xfrm>
            <a:off x="2739695" y="366277"/>
            <a:ext cx="3664610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 of Dongari</a:t>
            </a:r>
            <a:endParaRPr b="1" sz="2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77"/>
          <p:cNvSpPr/>
          <p:nvPr/>
        </p:nvSpPr>
        <p:spPr>
          <a:xfrm rot="5400000">
            <a:off x="4460234" y="-922101"/>
            <a:ext cx="34289" cy="3475367"/>
          </a:xfrm>
          <a:prstGeom prst="rect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77"/>
          <p:cNvSpPr/>
          <p:nvPr/>
        </p:nvSpPr>
        <p:spPr>
          <a:xfrm>
            <a:off x="907256" y="2716055"/>
            <a:ext cx="7329488" cy="34289"/>
          </a:xfrm>
          <a:prstGeom prst="rect">
            <a:avLst/>
          </a:prstGeom>
          <a:solidFill>
            <a:srgbClr val="1F3864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77"/>
          <p:cNvSpPr/>
          <p:nvPr/>
        </p:nvSpPr>
        <p:spPr>
          <a:xfrm>
            <a:off x="599352" y="1917374"/>
            <a:ext cx="1665940" cy="1665940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77"/>
          <p:cNvSpPr/>
          <p:nvPr/>
        </p:nvSpPr>
        <p:spPr>
          <a:xfrm>
            <a:off x="2691019" y="1928758"/>
            <a:ext cx="1654557" cy="1654557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77"/>
          <p:cNvSpPr/>
          <p:nvPr/>
        </p:nvSpPr>
        <p:spPr>
          <a:xfrm>
            <a:off x="4816494" y="1935444"/>
            <a:ext cx="1629801" cy="1629801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77"/>
          <p:cNvSpPr/>
          <p:nvPr/>
        </p:nvSpPr>
        <p:spPr>
          <a:xfrm>
            <a:off x="6896779" y="1935445"/>
            <a:ext cx="1629799" cy="1629800"/>
          </a:xfrm>
          <a:prstGeom prst="ellipse">
            <a:avLst/>
          </a:prstGeom>
          <a:solidFill>
            <a:srgbClr val="20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77"/>
          <p:cNvSpPr txBox="1"/>
          <p:nvPr/>
        </p:nvSpPr>
        <p:spPr>
          <a:xfrm>
            <a:off x="1195958" y="3565244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</a:t>
            </a:r>
            <a:endParaRPr sz="1100"/>
          </a:p>
        </p:txBody>
      </p:sp>
      <p:sp>
        <p:nvSpPr>
          <p:cNvPr id="734" name="Google Shape;734;p77"/>
          <p:cNvSpPr txBox="1"/>
          <p:nvPr/>
        </p:nvSpPr>
        <p:spPr>
          <a:xfrm>
            <a:off x="3281933" y="3565757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2</a:t>
            </a:r>
            <a:endParaRPr sz="1100"/>
          </a:p>
        </p:txBody>
      </p:sp>
      <p:sp>
        <p:nvSpPr>
          <p:cNvPr id="735" name="Google Shape;735;p77"/>
          <p:cNvSpPr txBox="1"/>
          <p:nvPr/>
        </p:nvSpPr>
        <p:spPr>
          <a:xfrm>
            <a:off x="5389340" y="3583315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r>
            <a:endParaRPr sz="1100"/>
          </a:p>
        </p:txBody>
      </p:sp>
      <p:sp>
        <p:nvSpPr>
          <p:cNvPr id="736" name="Google Shape;736;p77"/>
          <p:cNvSpPr txBox="1"/>
          <p:nvPr/>
        </p:nvSpPr>
        <p:spPr>
          <a:xfrm>
            <a:off x="7475315" y="3583314"/>
            <a:ext cx="472726" cy="7617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</a:t>
            </a:r>
            <a:endParaRPr sz="1100"/>
          </a:p>
        </p:txBody>
      </p:sp>
      <p:sp>
        <p:nvSpPr>
          <p:cNvPr id="737" name="Google Shape;737;p77"/>
          <p:cNvSpPr txBox="1"/>
          <p:nvPr/>
        </p:nvSpPr>
        <p:spPr>
          <a:xfrm>
            <a:off x="485773" y="2398246"/>
            <a:ext cx="1893094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Application Form</a:t>
            </a:r>
            <a:endParaRPr sz="1100"/>
          </a:p>
        </p:txBody>
      </p:sp>
      <p:sp>
        <p:nvSpPr>
          <p:cNvPr id="738" name="Google Shape;738;p77"/>
          <p:cNvSpPr txBox="1"/>
          <p:nvPr/>
        </p:nvSpPr>
        <p:spPr>
          <a:xfrm>
            <a:off x="2584284" y="2375409"/>
            <a:ext cx="1893094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Leader Interview</a:t>
            </a:r>
            <a:endParaRPr sz="1100"/>
          </a:p>
        </p:txBody>
      </p:sp>
      <p:sp>
        <p:nvSpPr>
          <p:cNvPr id="739" name="Google Shape;739;p77"/>
          <p:cNvSpPr txBox="1"/>
          <p:nvPr/>
        </p:nvSpPr>
        <p:spPr>
          <a:xfrm>
            <a:off x="6785411" y="2398245"/>
            <a:ext cx="1893094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Dongari</a:t>
            </a:r>
            <a:endParaRPr b="1" sz="21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Group!!</a:t>
            </a:r>
            <a:endParaRPr sz="1100"/>
          </a:p>
        </p:txBody>
      </p:sp>
      <p:sp>
        <p:nvSpPr>
          <p:cNvPr id="740" name="Google Shape;740;p77"/>
          <p:cNvSpPr txBox="1"/>
          <p:nvPr/>
        </p:nvSpPr>
        <p:spPr>
          <a:xfrm>
            <a:off x="4679155" y="2375409"/>
            <a:ext cx="1893094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Kakao Groupchat</a:t>
            </a:r>
            <a:endParaRPr b="1" sz="21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41" name="Google Shape;741;p77"/>
          <p:cNvSpPr txBox="1"/>
          <p:nvPr/>
        </p:nvSpPr>
        <p:spPr>
          <a:xfrm>
            <a:off x="1508239" y="4160000"/>
            <a:ext cx="6341832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will usually take </a:t>
            </a:r>
            <a:r>
              <a:rPr b="1" lang="en" sz="1800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A WEEK</a:t>
            </a:r>
            <a:r>
              <a:rPr b="1" lang="en" sz="180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form Dongari Group.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78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FAM-FAMS</a:t>
            </a:r>
            <a:endParaRPr/>
          </a:p>
        </p:txBody>
      </p:sp>
      <p:pic>
        <p:nvPicPr>
          <p:cNvPr descr="Shape, icon&#10;&#10;Description automatically generated" id="747" name="Google Shape;747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3159" y="1165622"/>
            <a:ext cx="1085621" cy="1085620"/>
          </a:xfrm>
          <a:prstGeom prst="rect">
            <a:avLst/>
          </a:prstGeom>
          <a:noFill/>
          <a:ln>
            <a:noFill/>
          </a:ln>
        </p:spPr>
      </p:pic>
      <p:sp>
        <p:nvSpPr>
          <p:cNvPr id="748" name="Google Shape;748;p78"/>
          <p:cNvSpPr txBox="1"/>
          <p:nvPr/>
        </p:nvSpPr>
        <p:spPr>
          <a:xfrm>
            <a:off x="3025378" y="1165622"/>
            <a:ext cx="4479132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FAM-FAM PARENT application due September 2, 11:59 PM</a:t>
            </a:r>
            <a:endParaRPr sz="1100"/>
          </a:p>
        </p:txBody>
      </p:sp>
      <p:sp>
        <p:nvSpPr>
          <p:cNvPr id="749" name="Google Shape;749;p78"/>
          <p:cNvSpPr/>
          <p:nvPr/>
        </p:nvSpPr>
        <p:spPr>
          <a:xfrm>
            <a:off x="3836194" y="2035969"/>
            <a:ext cx="1600200" cy="34289"/>
          </a:xfrm>
          <a:prstGeom prst="rect">
            <a:avLst/>
          </a:prstGeom>
          <a:solidFill>
            <a:srgbClr val="FF0000"/>
          </a:solidFill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0" name="Google Shape;750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3657600" y="2700338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78"/>
          <p:cNvSpPr txBox="1"/>
          <p:nvPr/>
        </p:nvSpPr>
        <p:spPr>
          <a:xfrm>
            <a:off x="2332434" y="4149328"/>
            <a:ext cx="4479132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Parent Application Form</a:t>
            </a:r>
            <a:endParaRPr sz="1100"/>
          </a:p>
        </p:txBody>
      </p:sp>
      <p:sp>
        <p:nvSpPr>
          <p:cNvPr id="752" name="Google Shape;752;p78"/>
          <p:cNvSpPr/>
          <p:nvPr/>
        </p:nvSpPr>
        <p:spPr>
          <a:xfrm rot="5400000">
            <a:off x="1357151" y="-381871"/>
            <a:ext cx="34289" cy="2152021"/>
          </a:xfrm>
          <a:prstGeom prst="rect">
            <a:avLst/>
          </a:prstGeom>
          <a:solidFill>
            <a:srgbClr val="843C0C"/>
          </a:solidFill>
          <a:ln cap="flat" cmpd="sng" w="12700">
            <a:solidFill>
              <a:srgbClr val="843C0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79"/>
          <p:cNvSpPr txBox="1"/>
          <p:nvPr>
            <p:ph type="title"/>
          </p:nvPr>
        </p:nvSpPr>
        <p:spPr>
          <a:xfrm>
            <a:off x="628650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FAM-FAMS</a:t>
            </a:r>
            <a:endParaRPr/>
          </a:p>
        </p:txBody>
      </p:sp>
      <p:sp>
        <p:nvSpPr>
          <p:cNvPr id="758" name="Google Shape;758;p79"/>
          <p:cNvSpPr/>
          <p:nvPr/>
        </p:nvSpPr>
        <p:spPr>
          <a:xfrm>
            <a:off x="3429000" y="671513"/>
            <a:ext cx="2293145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9" name="Google Shape;759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4688" y="1078706"/>
            <a:ext cx="2714625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9"/>
          <p:cNvSpPr txBox="1"/>
          <p:nvPr/>
        </p:nvSpPr>
        <p:spPr>
          <a:xfrm>
            <a:off x="-642937" y="2140357"/>
            <a:ext cx="4572000" cy="8627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Socialization </a:t>
            </a:r>
            <a:endParaRPr sz="1100"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 Bonding</a:t>
            </a:r>
            <a:endParaRPr sz="1100"/>
          </a:p>
        </p:txBody>
      </p:sp>
      <p:sp>
        <p:nvSpPr>
          <p:cNvPr id="761" name="Google Shape;761;p79"/>
          <p:cNvSpPr txBox="1"/>
          <p:nvPr/>
        </p:nvSpPr>
        <p:spPr>
          <a:xfrm>
            <a:off x="5322094" y="2259624"/>
            <a:ext cx="4572000" cy="4472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Mentoring</a:t>
            </a:r>
            <a:endParaRPr sz="1100"/>
          </a:p>
        </p:txBody>
      </p:sp>
      <p:pic>
        <p:nvPicPr>
          <p:cNvPr descr="Icon&#10;&#10;Description automatically generated" id="762" name="Google Shape;762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6274" y="1546781"/>
            <a:ext cx="593576" cy="59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031" y="4357688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4" name="Google Shape;764;p79"/>
          <p:cNvSpPr txBox="1"/>
          <p:nvPr/>
        </p:nvSpPr>
        <p:spPr>
          <a:xfrm>
            <a:off x="912614" y="4470313"/>
            <a:ext cx="526851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@texasuka.fams</a:t>
            </a:r>
            <a:endParaRPr sz="11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80"/>
          <p:cNvSpPr txBox="1"/>
          <p:nvPr>
            <p:ph type="title"/>
          </p:nvPr>
        </p:nvSpPr>
        <p:spPr>
          <a:xfrm>
            <a:off x="628650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FAM-FAMS</a:t>
            </a:r>
            <a:endParaRPr/>
          </a:p>
        </p:txBody>
      </p:sp>
      <p:sp>
        <p:nvSpPr>
          <p:cNvPr id="770" name="Google Shape;770;p80"/>
          <p:cNvSpPr/>
          <p:nvPr/>
        </p:nvSpPr>
        <p:spPr>
          <a:xfrm>
            <a:off x="3429000" y="671513"/>
            <a:ext cx="2293145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1" name="Google Shape;77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4688" y="1078706"/>
            <a:ext cx="2714625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80"/>
          <p:cNvSpPr txBox="1"/>
          <p:nvPr/>
        </p:nvSpPr>
        <p:spPr>
          <a:xfrm>
            <a:off x="-642937" y="2140357"/>
            <a:ext cx="4572000" cy="8627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Socialization </a:t>
            </a:r>
            <a:endParaRPr sz="1100"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&amp; Bonding</a:t>
            </a:r>
            <a:endParaRPr sz="1100"/>
          </a:p>
        </p:txBody>
      </p:sp>
      <p:sp>
        <p:nvSpPr>
          <p:cNvPr id="773" name="Google Shape;773;p80"/>
          <p:cNvSpPr txBox="1"/>
          <p:nvPr/>
        </p:nvSpPr>
        <p:spPr>
          <a:xfrm>
            <a:off x="5322094" y="2259624"/>
            <a:ext cx="4572000" cy="44728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Mentoring</a:t>
            </a:r>
            <a:endParaRPr sz="1100"/>
          </a:p>
        </p:txBody>
      </p:sp>
      <p:pic>
        <p:nvPicPr>
          <p:cNvPr descr="Icon&#10;&#10;Description automatically generated" id="774" name="Google Shape;774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18127" y="1546781"/>
            <a:ext cx="593576" cy="59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8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0031" y="4357688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80"/>
          <p:cNvSpPr txBox="1"/>
          <p:nvPr/>
        </p:nvSpPr>
        <p:spPr>
          <a:xfrm>
            <a:off x="912614" y="4470313"/>
            <a:ext cx="526851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@texasuka.fams</a:t>
            </a:r>
            <a:endParaRPr sz="11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81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FAM-FAM Events</a:t>
            </a:r>
            <a:endParaRPr/>
          </a:p>
        </p:txBody>
      </p:sp>
      <p:sp>
        <p:nvSpPr>
          <p:cNvPr id="782" name="Google Shape;782;p81"/>
          <p:cNvSpPr/>
          <p:nvPr/>
        </p:nvSpPr>
        <p:spPr>
          <a:xfrm>
            <a:off x="200024" y="671513"/>
            <a:ext cx="3564731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3" name="Google Shape;783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7312" y="1712200"/>
            <a:ext cx="2164556" cy="2164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784" name="Google Shape;784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4279" y="1577577"/>
            <a:ext cx="2433803" cy="2433802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81"/>
          <p:cNvSpPr txBox="1"/>
          <p:nvPr/>
        </p:nvSpPr>
        <p:spPr>
          <a:xfrm>
            <a:off x="1491258" y="3974901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Bowling Night</a:t>
            </a:r>
            <a:endParaRPr sz="1100"/>
          </a:p>
        </p:txBody>
      </p:sp>
      <p:sp>
        <p:nvSpPr>
          <p:cNvPr id="786" name="Google Shape;786;p81"/>
          <p:cNvSpPr txBox="1"/>
          <p:nvPr/>
        </p:nvSpPr>
        <p:spPr>
          <a:xfrm>
            <a:off x="5205331" y="3974901"/>
            <a:ext cx="2171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UKA Mini Olympic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82"/>
          <p:cNvSpPr/>
          <p:nvPr/>
        </p:nvSpPr>
        <p:spPr>
          <a:xfrm>
            <a:off x="1739503" y="1893094"/>
            <a:ext cx="1357312" cy="1357313"/>
          </a:xfrm>
          <a:prstGeom prst="ellipse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92" name="Google Shape;792;p82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UKA Fall Retreat (MT)</a:t>
            </a:r>
            <a:endParaRPr/>
          </a:p>
        </p:txBody>
      </p:sp>
      <p:sp>
        <p:nvSpPr>
          <p:cNvPr id="793" name="Google Shape;793;p82"/>
          <p:cNvSpPr/>
          <p:nvPr/>
        </p:nvSpPr>
        <p:spPr>
          <a:xfrm>
            <a:off x="200025" y="671513"/>
            <a:ext cx="4436269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82"/>
          <p:cNvSpPr txBox="1"/>
          <p:nvPr/>
        </p:nvSpPr>
        <p:spPr>
          <a:xfrm>
            <a:off x="4086225" y="2814638"/>
            <a:ext cx="1385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82"/>
          <p:cNvSpPr/>
          <p:nvPr/>
        </p:nvSpPr>
        <p:spPr>
          <a:xfrm>
            <a:off x="6047186" y="1893094"/>
            <a:ext cx="1357312" cy="1357313"/>
          </a:xfrm>
          <a:prstGeom prst="ellipse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796" name="Google Shape;796;p82"/>
          <p:cNvSpPr txBox="1"/>
          <p:nvPr/>
        </p:nvSpPr>
        <p:spPr>
          <a:xfrm>
            <a:off x="1159072" y="2329889"/>
            <a:ext cx="2518172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When?</a:t>
            </a:r>
            <a:endParaRPr sz="1100"/>
          </a:p>
        </p:txBody>
      </p:sp>
      <p:sp>
        <p:nvSpPr>
          <p:cNvPr id="797" name="Google Shape;797;p82"/>
          <p:cNvSpPr txBox="1"/>
          <p:nvPr/>
        </p:nvSpPr>
        <p:spPr>
          <a:xfrm>
            <a:off x="5466757" y="2329375"/>
            <a:ext cx="2518172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Where?</a:t>
            </a:r>
            <a:endParaRPr sz="11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83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UKA Fall Retreat (MT)</a:t>
            </a:r>
            <a:endParaRPr/>
          </a:p>
        </p:txBody>
      </p:sp>
      <p:sp>
        <p:nvSpPr>
          <p:cNvPr id="803" name="Google Shape;803;p83"/>
          <p:cNvSpPr/>
          <p:nvPr/>
        </p:nvSpPr>
        <p:spPr>
          <a:xfrm>
            <a:off x="200025" y="671513"/>
            <a:ext cx="4436269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83"/>
          <p:cNvSpPr txBox="1"/>
          <p:nvPr/>
        </p:nvSpPr>
        <p:spPr>
          <a:xfrm>
            <a:off x="4086225" y="2814638"/>
            <a:ext cx="1385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83"/>
          <p:cNvSpPr/>
          <p:nvPr/>
        </p:nvSpPr>
        <p:spPr>
          <a:xfrm>
            <a:off x="1032272" y="1185863"/>
            <a:ext cx="2771775" cy="2771775"/>
          </a:xfrm>
          <a:prstGeom prst="ellipse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6" name="Google Shape;806;p83"/>
          <p:cNvSpPr/>
          <p:nvPr/>
        </p:nvSpPr>
        <p:spPr>
          <a:xfrm>
            <a:off x="6047186" y="1893094"/>
            <a:ext cx="1357312" cy="1357313"/>
          </a:xfrm>
          <a:prstGeom prst="ellipse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07" name="Google Shape;807;p83"/>
          <p:cNvSpPr txBox="1"/>
          <p:nvPr/>
        </p:nvSpPr>
        <p:spPr>
          <a:xfrm>
            <a:off x="1159072" y="1934662"/>
            <a:ext cx="2518172" cy="13157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9/10 – 9/11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Friday to Saturday</a:t>
            </a:r>
            <a:endParaRPr sz="1100"/>
          </a:p>
        </p:txBody>
      </p:sp>
      <p:sp>
        <p:nvSpPr>
          <p:cNvPr id="808" name="Google Shape;808;p83"/>
          <p:cNvSpPr txBox="1"/>
          <p:nvPr/>
        </p:nvSpPr>
        <p:spPr>
          <a:xfrm>
            <a:off x="5466757" y="2329375"/>
            <a:ext cx="2518172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Where?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Administration</a:t>
            </a:r>
            <a:endParaRPr/>
          </a:p>
        </p:txBody>
      </p:sp>
      <p:sp>
        <p:nvSpPr>
          <p:cNvPr id="173" name="Google Shape;173;p30"/>
          <p:cNvSpPr txBox="1"/>
          <p:nvPr>
            <p:ph idx="1" type="body"/>
          </p:nvPr>
        </p:nvSpPr>
        <p:spPr>
          <a:xfrm>
            <a:off x="3814763" y="1497806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Name: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Chris Yeom (염승철)</a:t>
            </a:r>
            <a:endParaRPr b="1"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Grade: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Senior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Major: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Computational Biology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672F09"/>
              </a:buClr>
              <a:buSzPts val="1800"/>
              <a:buNone/>
            </a:pPr>
            <a:r>
              <a:rPr b="1" lang="en" sz="1800">
                <a:solidFill>
                  <a:srgbClr val="672F09"/>
                </a:solidFill>
                <a:latin typeface="Arial"/>
                <a:ea typeface="Arial"/>
                <a:cs typeface="Arial"/>
                <a:sym typeface="Arial"/>
              </a:rPr>
              <a:t>Fun Fact:</a:t>
            </a:r>
            <a:r>
              <a:rPr b="1" lang="en" sz="1800">
                <a:latin typeface="Arial"/>
                <a:ea typeface="Arial"/>
                <a:cs typeface="Arial"/>
                <a:sym typeface="Arial"/>
              </a:rPr>
              <a:t> I lost 12kg in 6 months</a:t>
            </a:r>
            <a:endParaRPr/>
          </a:p>
        </p:txBody>
      </p:sp>
      <p:sp>
        <p:nvSpPr>
          <p:cNvPr id="174" name="Google Shape;174;p30"/>
          <p:cNvSpPr/>
          <p:nvPr/>
        </p:nvSpPr>
        <p:spPr>
          <a:xfrm>
            <a:off x="200025" y="671513"/>
            <a:ext cx="3264694" cy="3571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 rotWithShape="1">
          <a:blip r:embed="rId3">
            <a:alphaModFix/>
          </a:blip>
          <a:srcRect b="11212" l="13963" r="12932" t="8"/>
          <a:stretch/>
        </p:blipFill>
        <p:spPr>
          <a:xfrm>
            <a:off x="809487" y="1269206"/>
            <a:ext cx="2188644" cy="314324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84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UKA Fall Retreat (MT)</a:t>
            </a:r>
            <a:endParaRPr/>
          </a:p>
        </p:txBody>
      </p:sp>
      <p:sp>
        <p:nvSpPr>
          <p:cNvPr id="814" name="Google Shape;814;p84"/>
          <p:cNvSpPr/>
          <p:nvPr/>
        </p:nvSpPr>
        <p:spPr>
          <a:xfrm>
            <a:off x="200025" y="671513"/>
            <a:ext cx="4436269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84"/>
          <p:cNvSpPr txBox="1"/>
          <p:nvPr/>
        </p:nvSpPr>
        <p:spPr>
          <a:xfrm>
            <a:off x="4086225" y="2814638"/>
            <a:ext cx="1385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84"/>
          <p:cNvSpPr/>
          <p:nvPr/>
        </p:nvSpPr>
        <p:spPr>
          <a:xfrm>
            <a:off x="5339955" y="1185863"/>
            <a:ext cx="2771775" cy="2771775"/>
          </a:xfrm>
          <a:prstGeom prst="ellipse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17" name="Google Shape;817;p84"/>
          <p:cNvSpPr/>
          <p:nvPr/>
        </p:nvSpPr>
        <p:spPr>
          <a:xfrm>
            <a:off x="1032272" y="1185863"/>
            <a:ext cx="2771775" cy="2771775"/>
          </a:xfrm>
          <a:prstGeom prst="ellipse">
            <a:avLst/>
          </a:prstGeom>
          <a:solidFill>
            <a:srgbClr val="1F386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818" name="Google Shape;818;p84"/>
          <p:cNvSpPr txBox="1"/>
          <p:nvPr/>
        </p:nvSpPr>
        <p:spPr>
          <a:xfrm>
            <a:off x="1159072" y="1934662"/>
            <a:ext cx="2518172" cy="13157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9/10 – 9/11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Friday to Saturday</a:t>
            </a:r>
            <a:endParaRPr sz="1100"/>
          </a:p>
        </p:txBody>
      </p:sp>
      <p:sp>
        <p:nvSpPr>
          <p:cNvPr id="819" name="Google Shape;819;p84"/>
          <p:cNvSpPr txBox="1"/>
          <p:nvPr/>
        </p:nvSpPr>
        <p:spPr>
          <a:xfrm>
            <a:off x="5606575" y="1519163"/>
            <a:ext cx="2238535" cy="21467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Malgun Gothic"/>
                <a:ea typeface="Malgun Gothic"/>
                <a:cs typeface="Malgun Gothic"/>
                <a:sym typeface="Malgun Gothic"/>
              </a:rPr>
              <a:t>Highland Lakes Camp &amp; Conference Center</a:t>
            </a:r>
            <a:endParaRPr sz="11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85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Preview</a:t>
            </a:r>
            <a:endParaRPr/>
          </a:p>
        </p:txBody>
      </p:sp>
      <p:sp>
        <p:nvSpPr>
          <p:cNvPr id="825" name="Google Shape;825;p85"/>
          <p:cNvSpPr/>
          <p:nvPr/>
        </p:nvSpPr>
        <p:spPr>
          <a:xfrm>
            <a:off x="200025" y="671513"/>
            <a:ext cx="1871662" cy="3571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6" name="Google Shape;826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73040" y="1673536"/>
            <a:ext cx="2392742" cy="1796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219" y="1673537"/>
            <a:ext cx="2393156" cy="179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75629" y="1673536"/>
            <a:ext cx="2392742" cy="1796428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85"/>
          <p:cNvSpPr txBox="1"/>
          <p:nvPr/>
        </p:nvSpPr>
        <p:spPr>
          <a:xfrm>
            <a:off x="1754017" y="4069061"/>
            <a:ext cx="5635966" cy="49152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Bring your own </a:t>
            </a:r>
            <a:r>
              <a:rPr b="1"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BEDDINGS and TOILETRY!!</a:t>
            </a:r>
            <a:endParaRPr sz="11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86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Sign-Up</a:t>
            </a:r>
            <a:endParaRPr/>
          </a:p>
        </p:txBody>
      </p:sp>
      <p:sp>
        <p:nvSpPr>
          <p:cNvPr id="835" name="Google Shape;835;p86"/>
          <p:cNvSpPr/>
          <p:nvPr/>
        </p:nvSpPr>
        <p:spPr>
          <a:xfrm>
            <a:off x="200025" y="778669"/>
            <a:ext cx="1871662" cy="3571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86"/>
          <p:cNvSpPr txBox="1"/>
          <p:nvPr/>
        </p:nvSpPr>
        <p:spPr>
          <a:xfrm>
            <a:off x="2254258" y="3776167"/>
            <a:ext cx="4635482" cy="97627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Sign-up form link will be uploaded </a:t>
            </a:r>
            <a:endParaRPr sz="1100"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on Instagram and Website </a:t>
            </a:r>
            <a:endParaRPr sz="1100"/>
          </a:p>
        </p:txBody>
      </p:sp>
      <p:pic>
        <p:nvPicPr>
          <p:cNvPr id="837" name="Google Shape;837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4475" y="1343124"/>
            <a:ext cx="2200274" cy="2211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Qr code&#10;&#10;Description automatically generated" id="838" name="Google Shape;838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17938" y="1343124"/>
            <a:ext cx="2211587" cy="221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87"/>
          <p:cNvSpPr/>
          <p:nvPr/>
        </p:nvSpPr>
        <p:spPr>
          <a:xfrm>
            <a:off x="192881" y="771525"/>
            <a:ext cx="3679031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87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Upcoming Events</a:t>
            </a:r>
            <a:endParaRPr/>
          </a:p>
        </p:txBody>
      </p:sp>
      <p:pic>
        <p:nvPicPr>
          <p:cNvPr id="845" name="Google Shape;845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019" y="1183352"/>
            <a:ext cx="7515961" cy="3238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88"/>
          <p:cNvSpPr txBox="1"/>
          <p:nvPr>
            <p:ph type="title"/>
          </p:nvPr>
        </p:nvSpPr>
        <p:spPr>
          <a:xfrm>
            <a:off x="250031" y="13691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b="1" lang="en" sz="3000">
                <a:latin typeface="Arial"/>
                <a:ea typeface="Arial"/>
                <a:cs typeface="Arial"/>
                <a:sym typeface="Arial"/>
              </a:rPr>
              <a:t>Dues</a:t>
            </a:r>
            <a:endParaRPr/>
          </a:p>
        </p:txBody>
      </p:sp>
      <p:sp>
        <p:nvSpPr>
          <p:cNvPr id="852" name="Google Shape;852;p88"/>
          <p:cNvSpPr/>
          <p:nvPr/>
        </p:nvSpPr>
        <p:spPr>
          <a:xfrm>
            <a:off x="250031" y="721519"/>
            <a:ext cx="1250156" cy="34289"/>
          </a:xfrm>
          <a:prstGeom prst="rect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88"/>
          <p:cNvSpPr/>
          <p:nvPr/>
        </p:nvSpPr>
        <p:spPr>
          <a:xfrm>
            <a:off x="2144765" y="1485940"/>
            <a:ext cx="1802926" cy="1802927"/>
          </a:xfrm>
          <a:prstGeom prst="ellipse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AE956D"/>
                </a:solidFill>
                <a:latin typeface="Arial"/>
                <a:ea typeface="Arial"/>
                <a:cs typeface="Arial"/>
                <a:sym typeface="Arial"/>
              </a:rPr>
              <a:t>$30</a:t>
            </a:r>
            <a:endParaRPr sz="1100"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AE956D"/>
                </a:solidFill>
                <a:latin typeface="Arial"/>
                <a:ea typeface="Arial"/>
                <a:cs typeface="Arial"/>
                <a:sym typeface="Arial"/>
              </a:rPr>
              <a:t>Semester</a:t>
            </a:r>
            <a:endParaRPr sz="1100"/>
          </a:p>
        </p:txBody>
      </p:sp>
      <p:sp>
        <p:nvSpPr>
          <p:cNvPr id="854" name="Google Shape;854;p88"/>
          <p:cNvSpPr/>
          <p:nvPr/>
        </p:nvSpPr>
        <p:spPr>
          <a:xfrm>
            <a:off x="5196309" y="1485940"/>
            <a:ext cx="1802927" cy="1802927"/>
          </a:xfrm>
          <a:prstGeom prst="ellipse">
            <a:avLst/>
          </a:prstGeom>
          <a:solidFill>
            <a:srgbClr val="1F386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AE956D"/>
                </a:solidFill>
                <a:latin typeface="Arial"/>
                <a:ea typeface="Arial"/>
                <a:cs typeface="Arial"/>
                <a:sym typeface="Arial"/>
              </a:rPr>
              <a:t>$50</a:t>
            </a:r>
            <a:endParaRPr sz="1100"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AE956D"/>
                </a:solidFill>
                <a:latin typeface="Arial"/>
                <a:ea typeface="Arial"/>
                <a:cs typeface="Arial"/>
                <a:sym typeface="Arial"/>
              </a:rPr>
              <a:t>Year</a:t>
            </a:r>
            <a:endParaRPr sz="1100"/>
          </a:p>
        </p:txBody>
      </p:sp>
      <p:sp>
        <p:nvSpPr>
          <p:cNvPr id="855" name="Google Shape;855;p88"/>
          <p:cNvSpPr txBox="1"/>
          <p:nvPr/>
        </p:nvSpPr>
        <p:spPr>
          <a:xfrm>
            <a:off x="1678781" y="3657560"/>
            <a:ext cx="5786438" cy="11200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Early Bird Discount $45 per year by </a:t>
            </a:r>
            <a:r>
              <a:rPr b="1" lang="en" sz="2400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TODAY</a:t>
            </a:r>
            <a:r>
              <a:rPr b="1"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!! ($5 Discount)</a:t>
            </a:r>
            <a:endParaRPr sz="11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89"/>
          <p:cNvSpPr txBox="1"/>
          <p:nvPr/>
        </p:nvSpPr>
        <p:spPr>
          <a:xfrm>
            <a:off x="3471863" y="2306293"/>
            <a:ext cx="2200275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The End?</a:t>
            </a:r>
            <a:endParaRPr sz="1100"/>
          </a:p>
        </p:txBody>
      </p:sp>
      <p:sp>
        <p:nvSpPr>
          <p:cNvPr id="861" name="Google Shape;861;p89"/>
          <p:cNvSpPr/>
          <p:nvPr/>
        </p:nvSpPr>
        <p:spPr>
          <a:xfrm>
            <a:off x="3593306" y="22565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89"/>
          <p:cNvSpPr/>
          <p:nvPr/>
        </p:nvSpPr>
        <p:spPr>
          <a:xfrm>
            <a:off x="3593306" y="27990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3C0C"/>
        </a:solidFill>
      </p:bgPr>
    </p:bg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90"/>
          <p:cNvSpPr txBox="1"/>
          <p:nvPr/>
        </p:nvSpPr>
        <p:spPr>
          <a:xfrm>
            <a:off x="3230761" y="2306293"/>
            <a:ext cx="2682479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AE956D"/>
                </a:solidFill>
                <a:latin typeface="Arial"/>
                <a:ea typeface="Arial"/>
                <a:cs typeface="Arial"/>
                <a:sym typeface="Arial"/>
              </a:rPr>
              <a:t>Quiz Time!!</a:t>
            </a:r>
            <a:endParaRPr sz="1100"/>
          </a:p>
        </p:txBody>
      </p:sp>
      <p:sp>
        <p:nvSpPr>
          <p:cNvPr id="868" name="Google Shape;868;p90"/>
          <p:cNvSpPr/>
          <p:nvPr/>
        </p:nvSpPr>
        <p:spPr>
          <a:xfrm>
            <a:off x="-2064544" y="22565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90"/>
          <p:cNvSpPr/>
          <p:nvPr/>
        </p:nvSpPr>
        <p:spPr>
          <a:xfrm>
            <a:off x="9251156" y="27990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3C0C"/>
        </a:solidFill>
      </p:bgPr>
    </p:bg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91"/>
          <p:cNvSpPr txBox="1"/>
          <p:nvPr/>
        </p:nvSpPr>
        <p:spPr>
          <a:xfrm>
            <a:off x="942975" y="2255439"/>
            <a:ext cx="7258050" cy="1084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AE956D"/>
                </a:solidFill>
                <a:latin typeface="Arial"/>
                <a:ea typeface="Arial"/>
                <a:cs typeface="Arial"/>
                <a:sym typeface="Arial"/>
              </a:rPr>
              <a:t>What is the qualification for Dongari to be formed?</a:t>
            </a:r>
            <a:endParaRPr sz="1100"/>
          </a:p>
        </p:txBody>
      </p:sp>
      <p:sp>
        <p:nvSpPr>
          <p:cNvPr id="875" name="Google Shape;875;p91"/>
          <p:cNvSpPr/>
          <p:nvPr/>
        </p:nvSpPr>
        <p:spPr>
          <a:xfrm>
            <a:off x="-2064544" y="22565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91"/>
          <p:cNvSpPr/>
          <p:nvPr/>
        </p:nvSpPr>
        <p:spPr>
          <a:xfrm>
            <a:off x="9251156" y="27990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3C0C"/>
        </a:solidFill>
      </p:bgPr>
    </p:bg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2"/>
          <p:cNvSpPr txBox="1"/>
          <p:nvPr/>
        </p:nvSpPr>
        <p:spPr>
          <a:xfrm>
            <a:off x="971550" y="2256622"/>
            <a:ext cx="7200900" cy="1084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AE956D"/>
                </a:solidFill>
                <a:latin typeface="Arial"/>
                <a:ea typeface="Arial"/>
                <a:cs typeface="Arial"/>
                <a:sym typeface="Arial"/>
              </a:rPr>
              <a:t>When is the due for FAM-FAM parents application form?</a:t>
            </a:r>
            <a:endParaRPr sz="1100"/>
          </a:p>
        </p:txBody>
      </p:sp>
      <p:sp>
        <p:nvSpPr>
          <p:cNvPr id="882" name="Google Shape;882;p92"/>
          <p:cNvSpPr/>
          <p:nvPr/>
        </p:nvSpPr>
        <p:spPr>
          <a:xfrm>
            <a:off x="-2064544" y="22565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92"/>
          <p:cNvSpPr/>
          <p:nvPr/>
        </p:nvSpPr>
        <p:spPr>
          <a:xfrm>
            <a:off x="9251156" y="27990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3C0C"/>
        </a:solidFill>
      </p:bgPr>
    </p:bg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93"/>
          <p:cNvSpPr txBox="1"/>
          <p:nvPr/>
        </p:nvSpPr>
        <p:spPr>
          <a:xfrm>
            <a:off x="1450181" y="2256622"/>
            <a:ext cx="6243638" cy="1084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AE956D"/>
                </a:solidFill>
                <a:latin typeface="Arial"/>
                <a:ea typeface="Arial"/>
                <a:cs typeface="Arial"/>
                <a:sym typeface="Arial"/>
              </a:rPr>
              <a:t>What is the name of the retreat place?</a:t>
            </a:r>
            <a:endParaRPr sz="1100"/>
          </a:p>
        </p:txBody>
      </p:sp>
      <p:sp>
        <p:nvSpPr>
          <p:cNvPr id="889" name="Google Shape;889;p93"/>
          <p:cNvSpPr/>
          <p:nvPr/>
        </p:nvSpPr>
        <p:spPr>
          <a:xfrm>
            <a:off x="-2064544" y="22565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93"/>
          <p:cNvSpPr/>
          <p:nvPr/>
        </p:nvSpPr>
        <p:spPr>
          <a:xfrm>
            <a:off x="9251156" y="27990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/>
        </p:nvSpPr>
        <p:spPr>
          <a:xfrm>
            <a:off x="4214209" y="3788038"/>
            <a:ext cx="715580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GM</a:t>
            </a:r>
            <a:endParaRPr sz="1100"/>
          </a:p>
        </p:txBody>
      </p:sp>
      <p:sp>
        <p:nvSpPr>
          <p:cNvPr id="182" name="Google Shape;182;p31"/>
          <p:cNvSpPr txBox="1"/>
          <p:nvPr/>
        </p:nvSpPr>
        <p:spPr>
          <a:xfrm>
            <a:off x="824901" y="3788038"/>
            <a:ext cx="1951784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Workshop</a:t>
            </a:r>
            <a:endParaRPr sz="1100"/>
          </a:p>
        </p:txBody>
      </p:sp>
      <p:sp>
        <p:nvSpPr>
          <p:cNvPr id="183" name="Google Shape;183;p31"/>
          <p:cNvSpPr txBox="1"/>
          <p:nvPr/>
        </p:nvSpPr>
        <p:spPr>
          <a:xfrm>
            <a:off x="6565470" y="3788037"/>
            <a:ext cx="1682192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Dongari</a:t>
            </a: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184" name="Google Shape;184;p31"/>
          <p:cNvSpPr txBox="1"/>
          <p:nvPr/>
        </p:nvSpPr>
        <p:spPr>
          <a:xfrm>
            <a:off x="3229156" y="588476"/>
            <a:ext cx="2685688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 Roles</a:t>
            </a:r>
            <a:endParaRPr sz="1100"/>
          </a:p>
        </p:txBody>
      </p:sp>
      <p:sp>
        <p:nvSpPr>
          <p:cNvPr id="185" name="Google Shape;185;p31"/>
          <p:cNvSpPr/>
          <p:nvPr/>
        </p:nvSpPr>
        <p:spPr>
          <a:xfrm>
            <a:off x="1629343" y="4386263"/>
            <a:ext cx="342900" cy="342900"/>
          </a:xfrm>
          <a:prstGeom prst="ellipse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h4.googleusercontent.com/ZqU6maOLRvZCNmHwggW9MuOGE7dL1BWgWOIDnKG8-FHWFU27xTxRMGwbCgTIZqN66mtaKi87GP06XSi257s2QRF_jMjV1PU-fkjbHyXXJWFAuQsjGcBnG3cmLE86GakJ1bKkvkiVyzM=s0" id="186" name="Google Shape;18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9948" y="1969698"/>
            <a:ext cx="1204104" cy="1204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kshop Icons - Download Free Vector Icons | Noun Project" id="187" name="Google Shape;187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792" y="1450749"/>
            <a:ext cx="2242002" cy="22420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Hobbies Glyph Icon - Available in SVG, PNG, EPS, AI &amp;amp; Icon fonts" id="188" name="Google Shape;188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0299" y="1969698"/>
            <a:ext cx="1204104" cy="1204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3C0C"/>
        </a:solidFill>
      </p:bgPr>
    </p:bg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94"/>
          <p:cNvSpPr txBox="1"/>
          <p:nvPr/>
        </p:nvSpPr>
        <p:spPr>
          <a:xfrm>
            <a:off x="1264444" y="2256578"/>
            <a:ext cx="6615113" cy="10849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AE956D"/>
                </a:solidFill>
                <a:latin typeface="Arial"/>
                <a:ea typeface="Arial"/>
                <a:cs typeface="Arial"/>
                <a:sym typeface="Arial"/>
              </a:rPr>
              <a:t>What is the name of the UKA’s mascot?</a:t>
            </a:r>
            <a:endParaRPr sz="1100"/>
          </a:p>
        </p:txBody>
      </p:sp>
      <p:sp>
        <p:nvSpPr>
          <p:cNvPr id="897" name="Google Shape;897;p94"/>
          <p:cNvSpPr/>
          <p:nvPr/>
        </p:nvSpPr>
        <p:spPr>
          <a:xfrm>
            <a:off x="-2064544" y="22565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94"/>
          <p:cNvSpPr/>
          <p:nvPr/>
        </p:nvSpPr>
        <p:spPr>
          <a:xfrm>
            <a:off x="9251156" y="2799078"/>
            <a:ext cx="1957388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903" name="Google Shape;903;p95"/>
          <p:cNvPicPr preferRelativeResize="0"/>
          <p:nvPr/>
        </p:nvPicPr>
        <p:blipFill rotWithShape="1">
          <a:blip r:embed="rId3">
            <a:alphaModFix amt="4000"/>
          </a:blip>
          <a:srcRect b="0" l="0" r="0" t="0"/>
          <a:stretch/>
        </p:blipFill>
        <p:spPr>
          <a:xfrm>
            <a:off x="2743429" y="743179"/>
            <a:ext cx="3657143" cy="36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95"/>
          <p:cNvSpPr txBox="1"/>
          <p:nvPr/>
        </p:nvSpPr>
        <p:spPr>
          <a:xfrm>
            <a:off x="3230761" y="2306293"/>
            <a:ext cx="2682479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GAME</a:t>
            </a:r>
            <a:endParaRPr sz="1100"/>
          </a:p>
        </p:txBody>
      </p:sp>
      <p:sp>
        <p:nvSpPr>
          <p:cNvPr id="905" name="Google Shape;905;p95"/>
          <p:cNvSpPr/>
          <p:nvPr/>
        </p:nvSpPr>
        <p:spPr>
          <a:xfrm>
            <a:off x="3786188" y="2248295"/>
            <a:ext cx="1571625" cy="96127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95"/>
          <p:cNvSpPr/>
          <p:nvPr/>
        </p:nvSpPr>
        <p:spPr>
          <a:xfrm>
            <a:off x="3786188" y="2799078"/>
            <a:ext cx="1571625" cy="84296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911" name="Google Shape;911;p96"/>
          <p:cNvPicPr preferRelativeResize="0"/>
          <p:nvPr/>
        </p:nvPicPr>
        <p:blipFill rotWithShape="1">
          <a:blip r:embed="rId3">
            <a:alphaModFix amt="4000"/>
          </a:blip>
          <a:srcRect b="0" l="0" r="0" t="0"/>
          <a:stretch/>
        </p:blipFill>
        <p:spPr>
          <a:xfrm>
            <a:off x="2743429" y="743179"/>
            <a:ext cx="3657143" cy="36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96"/>
          <p:cNvSpPr txBox="1"/>
          <p:nvPr/>
        </p:nvSpPr>
        <p:spPr>
          <a:xfrm>
            <a:off x="2414588" y="454638"/>
            <a:ext cx="4314825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Lyrics Dictation</a:t>
            </a:r>
            <a:endParaRPr sz="1100"/>
          </a:p>
        </p:txBody>
      </p:sp>
      <p:sp>
        <p:nvSpPr>
          <p:cNvPr id="913" name="Google Shape;913;p96"/>
          <p:cNvSpPr/>
          <p:nvPr/>
        </p:nvSpPr>
        <p:spPr>
          <a:xfrm>
            <a:off x="2078831" y="1381914"/>
            <a:ext cx="4986338" cy="2918624"/>
          </a:xfrm>
          <a:prstGeom prst="rect">
            <a:avLst/>
          </a:prstGeom>
          <a:solidFill>
            <a:srgbClr val="385623"/>
          </a:solidFill>
          <a:ln cap="flat" cmpd="sng" w="12700">
            <a:solidFill>
              <a:srgbClr val="38562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띵곡받아쓰기] 놀토 최초 백지의 등장?! 아무것도 못 쓰겠는 아무노래 받쓰! | 놀라운 토요일-도레미마켓 amazingsaturday  EP.121 - YouTube" id="914" name="Google Shape;914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0275" y="1507130"/>
            <a:ext cx="4743450" cy="2668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919" name="Google Shape;919;p97"/>
          <p:cNvPicPr preferRelativeResize="0"/>
          <p:nvPr/>
        </p:nvPicPr>
        <p:blipFill rotWithShape="1">
          <a:blip r:embed="rId3">
            <a:alphaModFix amt="4000"/>
          </a:blip>
          <a:srcRect b="0" l="0" r="0" t="0"/>
          <a:stretch/>
        </p:blipFill>
        <p:spPr>
          <a:xfrm>
            <a:off x="2743429" y="743179"/>
            <a:ext cx="3657143" cy="36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Google Shape;920;p97"/>
          <p:cNvSpPr txBox="1"/>
          <p:nvPr/>
        </p:nvSpPr>
        <p:spPr>
          <a:xfrm>
            <a:off x="2414588" y="454638"/>
            <a:ext cx="4314825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Lyrics Dictation</a:t>
            </a:r>
            <a:endParaRPr sz="1100"/>
          </a:p>
        </p:txBody>
      </p:sp>
      <p:pic>
        <p:nvPicPr>
          <p:cNvPr id="921" name="Google Shape;921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5682" y="1201437"/>
            <a:ext cx="2852636" cy="2852636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97"/>
          <p:cNvSpPr txBox="1"/>
          <p:nvPr/>
        </p:nvSpPr>
        <p:spPr>
          <a:xfrm>
            <a:off x="2414588" y="4225494"/>
            <a:ext cx="431482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Twice – Likey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con&#10;&#10;Description automatically generated" id="927" name="Google Shape;927;p98"/>
          <p:cNvPicPr preferRelativeResize="0"/>
          <p:nvPr/>
        </p:nvPicPr>
        <p:blipFill rotWithShape="1">
          <a:blip r:embed="rId3">
            <a:alphaModFix amt="4000"/>
          </a:blip>
          <a:srcRect b="0" l="0" r="0" t="0"/>
          <a:stretch/>
        </p:blipFill>
        <p:spPr>
          <a:xfrm>
            <a:off x="2743429" y="743179"/>
            <a:ext cx="3657143" cy="36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98"/>
          <p:cNvSpPr txBox="1"/>
          <p:nvPr/>
        </p:nvSpPr>
        <p:spPr>
          <a:xfrm>
            <a:off x="2414588" y="454638"/>
            <a:ext cx="4314825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Lyrics Dictation</a:t>
            </a:r>
            <a:endParaRPr sz="1100"/>
          </a:p>
        </p:txBody>
      </p:sp>
      <p:sp>
        <p:nvSpPr>
          <p:cNvPr id="929" name="Google Shape;929;p98"/>
          <p:cNvSpPr txBox="1"/>
          <p:nvPr/>
        </p:nvSpPr>
        <p:spPr>
          <a:xfrm>
            <a:off x="2414588" y="4225494"/>
            <a:ext cx="4314825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Britney Spears – Baby One</a:t>
            </a:r>
            <a:endParaRPr sz="1100"/>
          </a:p>
        </p:txBody>
      </p:sp>
      <p:pic>
        <p:nvPicPr>
          <p:cNvPr id="930" name="Google Shape;930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43263" y="1243013"/>
            <a:ext cx="2657475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99"/>
          <p:cNvSpPr txBox="1"/>
          <p:nvPr/>
        </p:nvSpPr>
        <p:spPr>
          <a:xfrm>
            <a:off x="58936" y="256037"/>
            <a:ext cx="2682479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Contact Us</a:t>
            </a:r>
            <a:endParaRPr sz="1100"/>
          </a:p>
        </p:txBody>
      </p:sp>
      <p:sp>
        <p:nvSpPr>
          <p:cNvPr id="936" name="Google Shape;936;p99"/>
          <p:cNvSpPr txBox="1"/>
          <p:nvPr/>
        </p:nvSpPr>
        <p:spPr>
          <a:xfrm>
            <a:off x="428625" y="935831"/>
            <a:ext cx="6565106" cy="44996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President 조도현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fredjdh@gmail.com</a:t>
            </a: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| KaKaoTalk ID: fredjdh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VP Marketing 박정민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jeongminpark@utexas.edu</a:t>
            </a: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| Kakao Talk ID: pjm990527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VP of Informatics 한지원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(915) 637 - 5310 | </a:t>
            </a:r>
            <a:r>
              <a:rPr b="0" i="0" lang="en" sz="14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jhan0406@utexas.edu</a:t>
            </a: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| KaKaoTalk ID: gksjiwon 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VP of Finance 김성순(Philip Kim)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(718) 926-2622 | </a:t>
            </a:r>
            <a:r>
              <a:rPr b="0" i="0" lang="en" sz="14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sungsoon.philip_kim@utexas.edu</a:t>
            </a: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| KakaoTalk ID: soonie508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VP of Administration 염승철 (Chris Yeom)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(469) 500-9089 | </a:t>
            </a:r>
            <a:r>
              <a:rPr b="0" i="0" lang="en" sz="14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christopheryeom@gmail.com</a:t>
            </a: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| Kakao Talk ID: foy99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VP of Operations 윤다희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(512) 944-8966 | </a:t>
            </a:r>
            <a:r>
              <a:rPr b="0" i="0" lang="en" sz="140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elizabethyun@utexas.edu</a:t>
            </a:r>
            <a:r>
              <a:rPr b="0" i="0" lang="en" sz="1400" u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| Kakao Talk ID: elizabethpink</a:t>
            </a:r>
            <a:endParaRPr b="0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900"/>
              </a:spcBef>
              <a:spcAft>
                <a:spcPts val="0"/>
              </a:spcAft>
              <a:buNone/>
            </a:pPr>
            <a:b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00"/>
          <p:cNvSpPr txBox="1"/>
          <p:nvPr/>
        </p:nvSpPr>
        <p:spPr>
          <a:xfrm>
            <a:off x="-212527" y="234605"/>
            <a:ext cx="2682479" cy="4847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QR Codes</a:t>
            </a:r>
            <a:endParaRPr sz="1100"/>
          </a:p>
        </p:txBody>
      </p:sp>
      <p:pic>
        <p:nvPicPr>
          <p:cNvPr id="942" name="Google Shape;942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2942" y="1705988"/>
            <a:ext cx="2037945" cy="203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0245" y="1705988"/>
            <a:ext cx="2037945" cy="2037945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100"/>
          <p:cNvSpPr txBox="1"/>
          <p:nvPr/>
        </p:nvSpPr>
        <p:spPr>
          <a:xfrm>
            <a:off x="1867710" y="3976301"/>
            <a:ext cx="15484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UT 자유게시판</a:t>
            </a:r>
            <a:endParaRPr b="1" sz="1400">
              <a:solidFill>
                <a:srgbClr val="843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100"/>
          <p:cNvSpPr txBox="1"/>
          <p:nvPr/>
        </p:nvSpPr>
        <p:spPr>
          <a:xfrm>
            <a:off x="5635013" y="3976301"/>
            <a:ext cx="154840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843C0C"/>
                </a:solidFill>
                <a:latin typeface="Arial"/>
                <a:ea typeface="Arial"/>
                <a:cs typeface="Arial"/>
                <a:sym typeface="Arial"/>
              </a:rPr>
              <a:t>UT Open Kakao</a:t>
            </a:r>
            <a:endParaRPr b="1" sz="1400">
              <a:solidFill>
                <a:srgbClr val="843C0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/>
        </p:nvSpPr>
        <p:spPr>
          <a:xfrm>
            <a:off x="4214209" y="3788038"/>
            <a:ext cx="715580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GM</a:t>
            </a:r>
            <a:endParaRPr sz="1100"/>
          </a:p>
        </p:txBody>
      </p:sp>
      <p:sp>
        <p:nvSpPr>
          <p:cNvPr id="194" name="Google Shape;194;p32"/>
          <p:cNvSpPr txBox="1"/>
          <p:nvPr/>
        </p:nvSpPr>
        <p:spPr>
          <a:xfrm>
            <a:off x="824901" y="3788038"/>
            <a:ext cx="1951784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Workshop</a:t>
            </a:r>
            <a:endParaRPr sz="1100"/>
          </a:p>
        </p:txBody>
      </p:sp>
      <p:sp>
        <p:nvSpPr>
          <p:cNvPr id="195" name="Google Shape;195;p32"/>
          <p:cNvSpPr txBox="1"/>
          <p:nvPr/>
        </p:nvSpPr>
        <p:spPr>
          <a:xfrm>
            <a:off x="6565470" y="3788037"/>
            <a:ext cx="1682192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Dongari</a:t>
            </a: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196" name="Google Shape;196;p32"/>
          <p:cNvSpPr txBox="1"/>
          <p:nvPr/>
        </p:nvSpPr>
        <p:spPr>
          <a:xfrm>
            <a:off x="3229156" y="588476"/>
            <a:ext cx="2685688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 Roles</a:t>
            </a:r>
            <a:endParaRPr sz="1100"/>
          </a:p>
        </p:txBody>
      </p:sp>
      <p:sp>
        <p:nvSpPr>
          <p:cNvPr id="197" name="Google Shape;197;p32"/>
          <p:cNvSpPr/>
          <p:nvPr/>
        </p:nvSpPr>
        <p:spPr>
          <a:xfrm>
            <a:off x="4400549" y="4386263"/>
            <a:ext cx="342900" cy="342900"/>
          </a:xfrm>
          <a:prstGeom prst="ellipse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h4.googleusercontent.com/ZqU6maOLRvZCNmHwggW9MuOGE7dL1BWgWOIDnKG8-FHWFU27xTxRMGwbCgTIZqN66mtaKi87GP06XSi257s2QRF_jMjV1PU-fkjbHyXXJWFAuQsjGcBnG3cmLE86GakJ1bKkvkiVyzM=s0" id="198" name="Google Shape;19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86150" y="1485900"/>
            <a:ext cx="21717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kshop Icons - Download Free Vector Icons | Noun Project" id="199" name="Google Shape;19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0718" y="1971675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Hobbies Glyph Icon - Available in SVG, PNG, EPS, AI &amp;amp; Icon fonts" id="200" name="Google Shape;20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0299" y="1969698"/>
            <a:ext cx="1204104" cy="1204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E956D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/>
        </p:nvSpPr>
        <p:spPr>
          <a:xfrm>
            <a:off x="4214209" y="3788038"/>
            <a:ext cx="715580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GM</a:t>
            </a:r>
            <a:endParaRPr sz="1100"/>
          </a:p>
        </p:txBody>
      </p:sp>
      <p:sp>
        <p:nvSpPr>
          <p:cNvPr id="206" name="Google Shape;206;p33"/>
          <p:cNvSpPr txBox="1"/>
          <p:nvPr/>
        </p:nvSpPr>
        <p:spPr>
          <a:xfrm>
            <a:off x="824901" y="3788038"/>
            <a:ext cx="1951784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9E8358"/>
                </a:solidFill>
                <a:latin typeface="Arial"/>
                <a:ea typeface="Arial"/>
                <a:cs typeface="Arial"/>
                <a:sym typeface="Arial"/>
              </a:rPr>
              <a:t>Workshop</a:t>
            </a:r>
            <a:endParaRPr sz="1100"/>
          </a:p>
        </p:txBody>
      </p:sp>
      <p:sp>
        <p:nvSpPr>
          <p:cNvPr id="207" name="Google Shape;207;p33"/>
          <p:cNvSpPr txBox="1"/>
          <p:nvPr/>
        </p:nvSpPr>
        <p:spPr>
          <a:xfrm>
            <a:off x="6565470" y="3788037"/>
            <a:ext cx="1682192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Dongari </a:t>
            </a:r>
            <a:endParaRPr sz="1100"/>
          </a:p>
        </p:txBody>
      </p:sp>
      <p:sp>
        <p:nvSpPr>
          <p:cNvPr id="208" name="Google Shape;208;p33"/>
          <p:cNvSpPr txBox="1"/>
          <p:nvPr/>
        </p:nvSpPr>
        <p:spPr>
          <a:xfrm>
            <a:off x="3229156" y="588476"/>
            <a:ext cx="2685688" cy="44930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Director Roles</a:t>
            </a:r>
            <a:endParaRPr sz="1100"/>
          </a:p>
        </p:txBody>
      </p:sp>
      <p:sp>
        <p:nvSpPr>
          <p:cNvPr id="209" name="Google Shape;209;p33"/>
          <p:cNvSpPr/>
          <p:nvPr/>
        </p:nvSpPr>
        <p:spPr>
          <a:xfrm>
            <a:off x="7200902" y="4386263"/>
            <a:ext cx="342900" cy="342900"/>
          </a:xfrm>
          <a:prstGeom prst="ellipse">
            <a:avLst/>
          </a:prstGeom>
          <a:solidFill>
            <a:srgbClr val="672F09"/>
          </a:solidFill>
          <a:ln cap="flat" cmpd="sng" w="12700">
            <a:solidFill>
              <a:srgbClr val="672F0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https://lh4.googleusercontent.com/ZqU6maOLRvZCNmHwggW9MuOGE7dL1BWgWOIDnKG8-FHWFU27xTxRMGwbCgTIZqN66mtaKi87GP06XSi257s2QRF_jMjV1PU-fkjbHyXXJWFAuQsjGcBnG3cmLE86GakJ1bKkvkiVyzM=s0" id="210" name="Google Shape;21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9948" y="1969698"/>
            <a:ext cx="1204104" cy="1204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orkshop Icons - Download Free Vector Icons | Noun Project" id="211" name="Google Shape;211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98741" y="1969698"/>
            <a:ext cx="1204104" cy="12041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e Hobbies Glyph Icon - Available in SVG, PNG, EPS, AI &amp;amp; Icon fonts" id="212" name="Google Shape;212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4984" y="1504382"/>
            <a:ext cx="2134735" cy="2134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